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47"/>
  </p:notesMasterIdLst>
  <p:handoutMasterIdLst>
    <p:handoutMasterId r:id="rId48"/>
  </p:handoutMasterIdLst>
  <p:sldIdLst>
    <p:sldId id="256" r:id="rId2"/>
    <p:sldId id="257" r:id="rId3"/>
    <p:sldId id="306" r:id="rId4"/>
    <p:sldId id="258" r:id="rId5"/>
    <p:sldId id="303" r:id="rId6"/>
    <p:sldId id="304" r:id="rId7"/>
    <p:sldId id="305" r:id="rId8"/>
    <p:sldId id="345" r:id="rId9"/>
    <p:sldId id="326"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260" r:id="rId26"/>
    <p:sldId id="261"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344" r:id="rId43"/>
    <p:sldId id="264" r:id="rId44"/>
    <p:sldId id="265" r:id="rId45"/>
    <p:sldId id="26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141" autoAdjust="0"/>
  </p:normalViewPr>
  <p:slideViewPr>
    <p:cSldViewPr snapToGrid="0">
      <p:cViewPr varScale="1">
        <p:scale>
          <a:sx n="91" d="100"/>
          <a:sy n="91" d="100"/>
        </p:scale>
        <p:origin x="1296" y="90"/>
      </p:cViewPr>
      <p:guideLst/>
    </p:cSldViewPr>
  </p:slideViewPr>
  <p:outlineViewPr>
    <p:cViewPr>
      <p:scale>
        <a:sx n="33" d="100"/>
        <a:sy n="33" d="100"/>
      </p:scale>
      <p:origin x="0" y="0"/>
    </p:cViewPr>
  </p:outlineViewPr>
  <p:notesTextViewPr>
    <p:cViewPr>
      <p:scale>
        <a:sx n="1" d="1"/>
        <a:sy n="1" d="1"/>
      </p:scale>
      <p:origin x="0" y="-1158"/>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 Indra - CEF" userId="f4895c32-1590-4e7c-bc41-97d0629d1985" providerId="ADAL" clId="{A07E69FD-BE6B-41D3-9E9A-918EC3FC9D2E}"/>
    <pc:docChg chg="undo custSel modSld">
      <pc:chgData name="Gill, Indra - CEF" userId="f4895c32-1590-4e7c-bc41-97d0629d1985" providerId="ADAL" clId="{A07E69FD-BE6B-41D3-9E9A-918EC3FC9D2E}" dt="2021-09-16T13:07:59.608" v="955" actId="20577"/>
      <pc:docMkLst>
        <pc:docMk/>
      </pc:docMkLst>
      <pc:sldChg chg="delSp modSp mod">
        <pc:chgData name="Gill, Indra - CEF" userId="f4895c32-1590-4e7c-bc41-97d0629d1985" providerId="ADAL" clId="{A07E69FD-BE6B-41D3-9E9A-918EC3FC9D2E}" dt="2021-09-16T12:29:12.693" v="14" actId="255"/>
        <pc:sldMkLst>
          <pc:docMk/>
          <pc:sldMk cId="4137018775" sldId="256"/>
        </pc:sldMkLst>
        <pc:spChg chg="mod">
          <ac:chgData name="Gill, Indra - CEF" userId="f4895c32-1590-4e7c-bc41-97d0629d1985" providerId="ADAL" clId="{A07E69FD-BE6B-41D3-9E9A-918EC3FC9D2E}" dt="2021-09-16T12:29:12.693" v="14" actId="255"/>
          <ac:spMkLst>
            <pc:docMk/>
            <pc:sldMk cId="4137018775" sldId="256"/>
            <ac:spMk id="3" creationId="{59B5E9D3-6144-4108-B15F-8BFB5A73F286}"/>
          </ac:spMkLst>
        </pc:spChg>
        <pc:spChg chg="del">
          <ac:chgData name="Gill, Indra - CEF" userId="f4895c32-1590-4e7c-bc41-97d0629d1985" providerId="ADAL" clId="{A07E69FD-BE6B-41D3-9E9A-918EC3FC9D2E}" dt="2021-09-16T12:26:19.188" v="0" actId="21"/>
          <ac:spMkLst>
            <pc:docMk/>
            <pc:sldMk cId="4137018775" sldId="256"/>
            <ac:spMk id="6" creationId="{E3DAD553-85FE-41D8-9394-8CEA42936396}"/>
          </ac:spMkLst>
        </pc:spChg>
      </pc:sldChg>
      <pc:sldChg chg="modNotesTx">
        <pc:chgData name="Gill, Indra - CEF" userId="f4895c32-1590-4e7c-bc41-97d0629d1985" providerId="ADAL" clId="{A07E69FD-BE6B-41D3-9E9A-918EC3FC9D2E}" dt="2021-09-16T13:07:59.608" v="955" actId="20577"/>
        <pc:sldMkLst>
          <pc:docMk/>
          <pc:sldMk cId="906201438" sldId="330"/>
        </pc:sldMkLst>
      </pc:sldChg>
      <pc:sldChg chg="modSp mod">
        <pc:chgData name="Gill, Indra - CEF" userId="f4895c32-1590-4e7c-bc41-97d0629d1985" providerId="ADAL" clId="{A07E69FD-BE6B-41D3-9E9A-918EC3FC9D2E}" dt="2021-09-16T12:28:13.782" v="11" actId="1076"/>
        <pc:sldMkLst>
          <pc:docMk/>
          <pc:sldMk cId="3552716589" sldId="333"/>
        </pc:sldMkLst>
        <pc:spChg chg="mod">
          <ac:chgData name="Gill, Indra - CEF" userId="f4895c32-1590-4e7c-bc41-97d0629d1985" providerId="ADAL" clId="{A07E69FD-BE6B-41D3-9E9A-918EC3FC9D2E}" dt="2021-09-16T12:28:13.782" v="11" actId="1076"/>
          <ac:spMkLst>
            <pc:docMk/>
            <pc:sldMk cId="3552716589" sldId="333"/>
            <ac:spMk id="11" creationId="{668CDB9C-C448-4ADE-AEB4-56ED9E0DBE26}"/>
          </ac:spMkLst>
        </pc:spChg>
        <pc:spChg chg="mod">
          <ac:chgData name="Gill, Indra - CEF" userId="f4895c32-1590-4e7c-bc41-97d0629d1985" providerId="ADAL" clId="{A07E69FD-BE6B-41D3-9E9A-918EC3FC9D2E}" dt="2021-09-16T12:28:04.988" v="10" actId="1076"/>
          <ac:spMkLst>
            <pc:docMk/>
            <pc:sldMk cId="3552716589" sldId="333"/>
            <ac:spMk id="14" creationId="{9CB377DA-73D4-44BA-AEA0-B9DB30DC6624}"/>
          </ac:spMkLst>
        </pc:spChg>
        <pc:picChg chg="mod">
          <ac:chgData name="Gill, Indra - CEF" userId="f4895c32-1590-4e7c-bc41-97d0629d1985" providerId="ADAL" clId="{A07E69FD-BE6B-41D3-9E9A-918EC3FC9D2E}" dt="2021-09-16T12:27:59.706" v="9" actId="1076"/>
          <ac:picMkLst>
            <pc:docMk/>
            <pc:sldMk cId="3552716589" sldId="333"/>
            <ac:picMk id="8" creationId="{CC5CA743-6AC9-47C1-97F1-3603A28A3A6E}"/>
          </ac:picMkLst>
        </pc:picChg>
      </pc:sldChg>
      <pc:sldChg chg="delSp mod">
        <pc:chgData name="Gill, Indra - CEF" userId="f4895c32-1590-4e7c-bc41-97d0629d1985" providerId="ADAL" clId="{A07E69FD-BE6B-41D3-9E9A-918EC3FC9D2E}" dt="2021-09-16T12:26:27.912" v="1" actId="21"/>
        <pc:sldMkLst>
          <pc:docMk/>
          <pc:sldMk cId="3862135229" sldId="345"/>
        </pc:sldMkLst>
        <pc:spChg chg="del">
          <ac:chgData name="Gill, Indra - CEF" userId="f4895c32-1590-4e7c-bc41-97d0629d1985" providerId="ADAL" clId="{A07E69FD-BE6B-41D3-9E9A-918EC3FC9D2E}" dt="2021-09-16T12:26:27.912" v="1" actId="21"/>
          <ac:spMkLst>
            <pc:docMk/>
            <pc:sldMk cId="3862135229" sldId="345"/>
            <ac:spMk id="6" creationId="{A6C4E794-E40E-4CDA-AC46-C62E9147528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91830-ABE1-4597-A46A-1847F2567B8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4E26D86-779F-402A-9BA9-04CE63CD2978}">
      <dgm:prSet custT="1"/>
      <dgm:spPr/>
      <dgm:t>
        <a:bodyPr/>
        <a:lstStyle/>
        <a:p>
          <a:pPr>
            <a:lnSpc>
              <a:spcPct val="100000"/>
            </a:lnSpc>
          </a:pPr>
          <a:r>
            <a:rPr lang="en-US" sz="1800" b="1" dirty="0">
              <a:latin typeface="+mj-lt"/>
            </a:rPr>
            <a:t>Hypothesising </a:t>
          </a:r>
          <a:r>
            <a:rPr lang="en-US" sz="1800" dirty="0">
              <a:latin typeface="+mj-lt"/>
            </a:rPr>
            <a:t>- rooted within Bateson's ideas </a:t>
          </a:r>
        </a:p>
      </dgm:t>
    </dgm:pt>
    <dgm:pt modelId="{3ACD8B75-0716-407C-9DC3-3E10CD54C27A}" type="parTrans" cxnId="{0520425D-78A1-4436-B048-525876774E1E}">
      <dgm:prSet/>
      <dgm:spPr/>
      <dgm:t>
        <a:bodyPr/>
        <a:lstStyle/>
        <a:p>
          <a:endParaRPr lang="en-US" sz="1800">
            <a:latin typeface="+mj-lt"/>
          </a:endParaRPr>
        </a:p>
      </dgm:t>
    </dgm:pt>
    <dgm:pt modelId="{57C41BED-EFA2-40A3-A833-663584FC0025}" type="sibTrans" cxnId="{0520425D-78A1-4436-B048-525876774E1E}">
      <dgm:prSet/>
      <dgm:spPr/>
      <dgm:t>
        <a:bodyPr/>
        <a:lstStyle/>
        <a:p>
          <a:endParaRPr lang="en-US" sz="1800">
            <a:latin typeface="+mj-lt"/>
          </a:endParaRPr>
        </a:p>
      </dgm:t>
    </dgm:pt>
    <dgm:pt modelId="{8435558A-F0A7-4128-A967-B1A6EE2785C4}">
      <dgm:prSet custT="1"/>
      <dgm:spPr/>
      <dgm:t>
        <a:bodyPr/>
        <a:lstStyle/>
        <a:p>
          <a:pPr>
            <a:lnSpc>
              <a:spcPct val="100000"/>
            </a:lnSpc>
          </a:pPr>
          <a:r>
            <a:rPr lang="en-US" sz="1800" b="1" dirty="0">
              <a:latin typeface="+mj-lt"/>
            </a:rPr>
            <a:t>Circularity</a:t>
          </a:r>
          <a:r>
            <a:rPr lang="en-US" sz="1800" dirty="0">
              <a:latin typeface="+mj-lt"/>
            </a:rPr>
            <a:t> - not becoming ‘married to a hypothesis’</a:t>
          </a:r>
        </a:p>
      </dgm:t>
    </dgm:pt>
    <dgm:pt modelId="{AEE87185-3F34-419F-BE64-E6EB88DE9F19}" type="parTrans" cxnId="{501CE7CC-0BFA-4E1B-A448-F8C017127A3B}">
      <dgm:prSet/>
      <dgm:spPr/>
      <dgm:t>
        <a:bodyPr/>
        <a:lstStyle/>
        <a:p>
          <a:endParaRPr lang="en-US" sz="1800">
            <a:latin typeface="+mj-lt"/>
          </a:endParaRPr>
        </a:p>
      </dgm:t>
    </dgm:pt>
    <dgm:pt modelId="{4C8CA128-6967-4388-BCD2-AC878959246B}" type="sibTrans" cxnId="{501CE7CC-0BFA-4E1B-A448-F8C017127A3B}">
      <dgm:prSet/>
      <dgm:spPr/>
      <dgm:t>
        <a:bodyPr/>
        <a:lstStyle/>
        <a:p>
          <a:endParaRPr lang="en-US" sz="1800">
            <a:latin typeface="+mj-lt"/>
          </a:endParaRPr>
        </a:p>
      </dgm:t>
    </dgm:pt>
    <dgm:pt modelId="{8650BFDD-9012-46D5-B13E-60705658DE53}">
      <dgm:prSet custT="1"/>
      <dgm:spPr/>
      <dgm:t>
        <a:bodyPr/>
        <a:lstStyle/>
        <a:p>
          <a:pPr>
            <a:lnSpc>
              <a:spcPct val="100000"/>
            </a:lnSpc>
          </a:pPr>
          <a:r>
            <a:rPr lang="en-US" sz="1800" b="1" dirty="0">
              <a:latin typeface="+mj-lt"/>
            </a:rPr>
            <a:t>Neutrality</a:t>
          </a:r>
          <a:r>
            <a:rPr lang="en-US" sz="1800" dirty="0">
              <a:latin typeface="+mj-lt"/>
            </a:rPr>
            <a:t> – not placing blame and not taking sides</a:t>
          </a:r>
        </a:p>
      </dgm:t>
    </dgm:pt>
    <dgm:pt modelId="{11E4510A-44A9-4C6C-BCD3-3E7F68B39595}" type="parTrans" cxnId="{F6D0841D-9B24-4BA9-A79B-2C7DD604EFCF}">
      <dgm:prSet/>
      <dgm:spPr/>
      <dgm:t>
        <a:bodyPr/>
        <a:lstStyle/>
        <a:p>
          <a:endParaRPr lang="en-US" sz="1800">
            <a:latin typeface="+mj-lt"/>
          </a:endParaRPr>
        </a:p>
      </dgm:t>
    </dgm:pt>
    <dgm:pt modelId="{4EF0A346-B2BA-4BBF-967D-ACB4D170D2D5}" type="sibTrans" cxnId="{F6D0841D-9B24-4BA9-A79B-2C7DD604EFCF}">
      <dgm:prSet/>
      <dgm:spPr/>
      <dgm:t>
        <a:bodyPr/>
        <a:lstStyle/>
        <a:p>
          <a:endParaRPr lang="en-US" sz="1800">
            <a:latin typeface="+mj-lt"/>
          </a:endParaRPr>
        </a:p>
      </dgm:t>
    </dgm:pt>
    <dgm:pt modelId="{6BE14704-039D-4465-B69B-580B3C4F21F5}" type="pres">
      <dgm:prSet presAssocID="{F2991830-ABE1-4597-A46A-1847F2567B89}" presName="root" presStyleCnt="0">
        <dgm:presLayoutVars>
          <dgm:dir/>
          <dgm:resizeHandles val="exact"/>
        </dgm:presLayoutVars>
      </dgm:prSet>
      <dgm:spPr/>
    </dgm:pt>
    <dgm:pt modelId="{68693D1A-B293-4ECC-BB12-DAB865DC64E5}" type="pres">
      <dgm:prSet presAssocID="{E4E26D86-779F-402A-9BA9-04CE63CD2978}" presName="compNode" presStyleCnt="0"/>
      <dgm:spPr/>
    </dgm:pt>
    <dgm:pt modelId="{398FA282-E5C7-427B-A352-BAD9E3750BE0}" type="pres">
      <dgm:prSet presAssocID="{E4E26D86-779F-402A-9BA9-04CE63CD2978}" presName="iconRect" presStyleLbl="node1" presStyleIdx="0" presStyleCnt="3" custLinFactNeighborX="-48927" custLinFactNeighborY="1855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tx1"/>
          </a:solidFill>
        </a:ln>
      </dgm:spPr>
      <dgm:extLst>
        <a:ext uri="{E40237B7-FDA0-4F09-8148-C483321AD2D9}">
          <dgm14:cNvPr xmlns:dgm14="http://schemas.microsoft.com/office/drawing/2010/diagram" id="0" name="" descr="Light Bulb and Gear"/>
        </a:ext>
      </dgm:extLst>
    </dgm:pt>
    <dgm:pt modelId="{6CCECBB0-874B-4C06-A1B4-21626AB3C2BF}" type="pres">
      <dgm:prSet presAssocID="{E4E26D86-779F-402A-9BA9-04CE63CD2978}" presName="spaceRect" presStyleCnt="0"/>
      <dgm:spPr/>
    </dgm:pt>
    <dgm:pt modelId="{57F67DB8-A001-4483-82F3-54AFE790651A}" type="pres">
      <dgm:prSet presAssocID="{E4E26D86-779F-402A-9BA9-04CE63CD2978}" presName="textRect" presStyleLbl="revTx" presStyleIdx="0" presStyleCnt="3" custLinFactNeighborX="-22017" custLinFactNeighborY="17582">
        <dgm:presLayoutVars>
          <dgm:chMax val="1"/>
          <dgm:chPref val="1"/>
        </dgm:presLayoutVars>
      </dgm:prSet>
      <dgm:spPr/>
    </dgm:pt>
    <dgm:pt modelId="{F59C52E6-582C-4E25-88D8-35F613321B22}" type="pres">
      <dgm:prSet presAssocID="{57C41BED-EFA2-40A3-A833-663584FC0025}" presName="sibTrans" presStyleCnt="0"/>
      <dgm:spPr/>
    </dgm:pt>
    <dgm:pt modelId="{08A75150-6BF9-45E3-8031-88ABB5CF4F91}" type="pres">
      <dgm:prSet presAssocID="{8435558A-F0A7-4128-A967-B1A6EE2785C4}" presName="compNode" presStyleCnt="0"/>
      <dgm:spPr/>
    </dgm:pt>
    <dgm:pt modelId="{F386893A-B430-40D0-A10F-BF3EAD20A9A1}" type="pres">
      <dgm:prSet presAssocID="{8435558A-F0A7-4128-A967-B1A6EE2785C4}" presName="iconRect" presStyleLbl="node1" presStyleIdx="1" presStyleCnt="3" custLinFactNeighborX="37117" custLinFactNeighborY="2193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Venn Diagram"/>
        </a:ext>
      </dgm:extLst>
    </dgm:pt>
    <dgm:pt modelId="{B8153667-A9FB-4564-955C-2E85DE108120}" type="pres">
      <dgm:prSet presAssocID="{8435558A-F0A7-4128-A967-B1A6EE2785C4}" presName="spaceRect" presStyleCnt="0"/>
      <dgm:spPr/>
    </dgm:pt>
    <dgm:pt modelId="{7106EE03-F7AD-4BB5-8118-A7C6BFAE7C72}" type="pres">
      <dgm:prSet presAssocID="{8435558A-F0A7-4128-A967-B1A6EE2785C4}" presName="textRect" presStyleLbl="revTx" presStyleIdx="1" presStyleCnt="3" custLinFactNeighborX="16703" custLinFactNeighborY="20779">
        <dgm:presLayoutVars>
          <dgm:chMax val="1"/>
          <dgm:chPref val="1"/>
        </dgm:presLayoutVars>
      </dgm:prSet>
      <dgm:spPr/>
    </dgm:pt>
    <dgm:pt modelId="{5C335807-6135-4DCA-91DD-82E9DA468B4E}" type="pres">
      <dgm:prSet presAssocID="{4C8CA128-6967-4388-BCD2-AC878959246B}" presName="sibTrans" presStyleCnt="0"/>
      <dgm:spPr/>
    </dgm:pt>
    <dgm:pt modelId="{7EAF2F09-EB79-4652-AF88-5F1DA614AA8F}" type="pres">
      <dgm:prSet presAssocID="{8650BFDD-9012-46D5-B13E-60705658DE53}" presName="compNode" presStyleCnt="0"/>
      <dgm:spPr/>
    </dgm:pt>
    <dgm:pt modelId="{CC17FF76-EC62-4986-9CA1-DDDFB6B7BE71}" type="pres">
      <dgm:prSet presAssocID="{8650BFDD-9012-46D5-B13E-60705658DE5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o sign"/>
        </a:ext>
      </dgm:extLst>
    </dgm:pt>
    <dgm:pt modelId="{00343198-6AF1-4F43-9D97-6A479FFE904C}" type="pres">
      <dgm:prSet presAssocID="{8650BFDD-9012-46D5-B13E-60705658DE53}" presName="spaceRect" presStyleCnt="0"/>
      <dgm:spPr/>
    </dgm:pt>
    <dgm:pt modelId="{2EF96C15-76A0-4E37-87F8-8F9DADD5ADDE}" type="pres">
      <dgm:prSet presAssocID="{8650BFDD-9012-46D5-B13E-60705658DE53}" presName="textRect" presStyleLbl="revTx" presStyleIdx="2" presStyleCnt="3">
        <dgm:presLayoutVars>
          <dgm:chMax val="1"/>
          <dgm:chPref val="1"/>
        </dgm:presLayoutVars>
      </dgm:prSet>
      <dgm:spPr/>
    </dgm:pt>
  </dgm:ptLst>
  <dgm:cxnLst>
    <dgm:cxn modelId="{FE271318-A102-416B-B043-D7694D65B1F3}" type="presOf" srcId="{E4E26D86-779F-402A-9BA9-04CE63CD2978}" destId="{57F67DB8-A001-4483-82F3-54AFE790651A}" srcOrd="0" destOrd="0" presId="urn:microsoft.com/office/officeart/2018/2/layout/IconLabelList"/>
    <dgm:cxn modelId="{F6D0841D-9B24-4BA9-A79B-2C7DD604EFCF}" srcId="{F2991830-ABE1-4597-A46A-1847F2567B89}" destId="{8650BFDD-9012-46D5-B13E-60705658DE53}" srcOrd="2" destOrd="0" parTransId="{11E4510A-44A9-4C6C-BCD3-3E7F68B39595}" sibTransId="{4EF0A346-B2BA-4BBF-967D-ACB4D170D2D5}"/>
    <dgm:cxn modelId="{AD4D5D28-6350-439C-A7D1-25FF151CB9F5}" type="presOf" srcId="{8435558A-F0A7-4128-A967-B1A6EE2785C4}" destId="{7106EE03-F7AD-4BB5-8118-A7C6BFAE7C72}" srcOrd="0" destOrd="0" presId="urn:microsoft.com/office/officeart/2018/2/layout/IconLabelList"/>
    <dgm:cxn modelId="{0520425D-78A1-4436-B048-525876774E1E}" srcId="{F2991830-ABE1-4597-A46A-1847F2567B89}" destId="{E4E26D86-779F-402A-9BA9-04CE63CD2978}" srcOrd="0" destOrd="0" parTransId="{3ACD8B75-0716-407C-9DC3-3E10CD54C27A}" sibTransId="{57C41BED-EFA2-40A3-A833-663584FC0025}"/>
    <dgm:cxn modelId="{FF246CB0-FBE3-4D99-9E7F-5698875BF305}" type="presOf" srcId="{F2991830-ABE1-4597-A46A-1847F2567B89}" destId="{6BE14704-039D-4465-B69B-580B3C4F21F5}" srcOrd="0" destOrd="0" presId="urn:microsoft.com/office/officeart/2018/2/layout/IconLabelList"/>
    <dgm:cxn modelId="{F122A8C1-487A-444D-957D-80BABBC71342}" type="presOf" srcId="{8650BFDD-9012-46D5-B13E-60705658DE53}" destId="{2EF96C15-76A0-4E37-87F8-8F9DADD5ADDE}" srcOrd="0" destOrd="0" presId="urn:microsoft.com/office/officeart/2018/2/layout/IconLabelList"/>
    <dgm:cxn modelId="{501CE7CC-0BFA-4E1B-A448-F8C017127A3B}" srcId="{F2991830-ABE1-4597-A46A-1847F2567B89}" destId="{8435558A-F0A7-4128-A967-B1A6EE2785C4}" srcOrd="1" destOrd="0" parTransId="{AEE87185-3F34-419F-BE64-E6EB88DE9F19}" sibTransId="{4C8CA128-6967-4388-BCD2-AC878959246B}"/>
    <dgm:cxn modelId="{19C52A28-A8B0-414C-B8C0-6A00B7E852E3}" type="presParOf" srcId="{6BE14704-039D-4465-B69B-580B3C4F21F5}" destId="{68693D1A-B293-4ECC-BB12-DAB865DC64E5}" srcOrd="0" destOrd="0" presId="urn:microsoft.com/office/officeart/2018/2/layout/IconLabelList"/>
    <dgm:cxn modelId="{16ABA3EF-2155-4764-828F-9A546C2C9546}" type="presParOf" srcId="{68693D1A-B293-4ECC-BB12-DAB865DC64E5}" destId="{398FA282-E5C7-427B-A352-BAD9E3750BE0}" srcOrd="0" destOrd="0" presId="urn:microsoft.com/office/officeart/2018/2/layout/IconLabelList"/>
    <dgm:cxn modelId="{7571E512-D081-4699-ACC3-9416A5AB4DD7}" type="presParOf" srcId="{68693D1A-B293-4ECC-BB12-DAB865DC64E5}" destId="{6CCECBB0-874B-4C06-A1B4-21626AB3C2BF}" srcOrd="1" destOrd="0" presId="urn:microsoft.com/office/officeart/2018/2/layout/IconLabelList"/>
    <dgm:cxn modelId="{3A0EF890-9E2D-4F08-AEA6-25732B7F385D}" type="presParOf" srcId="{68693D1A-B293-4ECC-BB12-DAB865DC64E5}" destId="{57F67DB8-A001-4483-82F3-54AFE790651A}" srcOrd="2" destOrd="0" presId="urn:microsoft.com/office/officeart/2018/2/layout/IconLabelList"/>
    <dgm:cxn modelId="{8E522D5C-4254-443B-8251-AB549077DDCB}" type="presParOf" srcId="{6BE14704-039D-4465-B69B-580B3C4F21F5}" destId="{F59C52E6-582C-4E25-88D8-35F613321B22}" srcOrd="1" destOrd="0" presId="urn:microsoft.com/office/officeart/2018/2/layout/IconLabelList"/>
    <dgm:cxn modelId="{41F766CB-91AA-4C66-B6F5-53E1A12C9B1D}" type="presParOf" srcId="{6BE14704-039D-4465-B69B-580B3C4F21F5}" destId="{08A75150-6BF9-45E3-8031-88ABB5CF4F91}" srcOrd="2" destOrd="0" presId="urn:microsoft.com/office/officeart/2018/2/layout/IconLabelList"/>
    <dgm:cxn modelId="{DE84343E-5B1A-47D2-8900-5ACF50B7421F}" type="presParOf" srcId="{08A75150-6BF9-45E3-8031-88ABB5CF4F91}" destId="{F386893A-B430-40D0-A10F-BF3EAD20A9A1}" srcOrd="0" destOrd="0" presId="urn:microsoft.com/office/officeart/2018/2/layout/IconLabelList"/>
    <dgm:cxn modelId="{73A93C77-FE1A-4825-A2D2-AD071E8C9731}" type="presParOf" srcId="{08A75150-6BF9-45E3-8031-88ABB5CF4F91}" destId="{B8153667-A9FB-4564-955C-2E85DE108120}" srcOrd="1" destOrd="0" presId="urn:microsoft.com/office/officeart/2018/2/layout/IconLabelList"/>
    <dgm:cxn modelId="{F7E69318-A144-4BA2-A238-8C0E80AD29DA}" type="presParOf" srcId="{08A75150-6BF9-45E3-8031-88ABB5CF4F91}" destId="{7106EE03-F7AD-4BB5-8118-A7C6BFAE7C72}" srcOrd="2" destOrd="0" presId="urn:microsoft.com/office/officeart/2018/2/layout/IconLabelList"/>
    <dgm:cxn modelId="{7CB76E5C-BAB5-4BAA-97B2-33DFCD76E480}" type="presParOf" srcId="{6BE14704-039D-4465-B69B-580B3C4F21F5}" destId="{5C335807-6135-4DCA-91DD-82E9DA468B4E}" srcOrd="3" destOrd="0" presId="urn:microsoft.com/office/officeart/2018/2/layout/IconLabelList"/>
    <dgm:cxn modelId="{7033E870-D4B6-444C-B350-CA6495297DC1}" type="presParOf" srcId="{6BE14704-039D-4465-B69B-580B3C4F21F5}" destId="{7EAF2F09-EB79-4652-AF88-5F1DA614AA8F}" srcOrd="4" destOrd="0" presId="urn:microsoft.com/office/officeart/2018/2/layout/IconLabelList"/>
    <dgm:cxn modelId="{B21682BB-D2B8-492A-840E-D15C63D2EDF0}" type="presParOf" srcId="{7EAF2F09-EB79-4652-AF88-5F1DA614AA8F}" destId="{CC17FF76-EC62-4986-9CA1-DDDFB6B7BE71}" srcOrd="0" destOrd="0" presId="urn:microsoft.com/office/officeart/2018/2/layout/IconLabelList"/>
    <dgm:cxn modelId="{DA18520B-2782-46A7-A89A-A55F19690463}" type="presParOf" srcId="{7EAF2F09-EB79-4652-AF88-5F1DA614AA8F}" destId="{00343198-6AF1-4F43-9D97-6A479FFE904C}" srcOrd="1" destOrd="0" presId="urn:microsoft.com/office/officeart/2018/2/layout/IconLabelList"/>
    <dgm:cxn modelId="{09BECFE1-4872-41E4-93B8-52B2D5870864}" type="presParOf" srcId="{7EAF2F09-EB79-4652-AF88-5F1DA614AA8F}" destId="{2EF96C15-76A0-4E37-87F8-8F9DADD5ADD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FA282-E5C7-427B-A352-BAD9E3750BE0}">
      <dsp:nvSpPr>
        <dsp:cNvPr id="0" name=""/>
        <dsp:cNvSpPr/>
      </dsp:nvSpPr>
      <dsp:spPr>
        <a:xfrm>
          <a:off x="882484" y="399316"/>
          <a:ext cx="785478" cy="7854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67DB8-A001-4483-82F3-54AFE790651A}">
      <dsp:nvSpPr>
        <dsp:cNvPr id="0" name=""/>
        <dsp:cNvSpPr/>
      </dsp:nvSpPr>
      <dsp:spPr>
        <a:xfrm>
          <a:off x="402472" y="1469923"/>
          <a:ext cx="1745507" cy="829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latin typeface="+mj-lt"/>
            </a:rPr>
            <a:t>Hypothesising </a:t>
          </a:r>
          <a:r>
            <a:rPr lang="en-US" sz="1800" kern="1200" dirty="0">
              <a:latin typeface="+mj-lt"/>
            </a:rPr>
            <a:t>- rooted within Bateson's ideas </a:t>
          </a:r>
        </a:p>
      </dsp:txBody>
      <dsp:txXfrm>
        <a:off x="402472" y="1469923"/>
        <a:ext cx="1745507" cy="829116"/>
      </dsp:txXfrm>
    </dsp:sp>
    <dsp:sp modelId="{F386893A-B430-40D0-A10F-BF3EAD20A9A1}">
      <dsp:nvSpPr>
        <dsp:cNvPr id="0" name=""/>
        <dsp:cNvSpPr/>
      </dsp:nvSpPr>
      <dsp:spPr>
        <a:xfrm>
          <a:off x="3609313" y="425818"/>
          <a:ext cx="785478" cy="7854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6EE03-F7AD-4BB5-8118-A7C6BFAE7C72}">
      <dsp:nvSpPr>
        <dsp:cNvPr id="0" name=""/>
        <dsp:cNvSpPr/>
      </dsp:nvSpPr>
      <dsp:spPr>
        <a:xfrm>
          <a:off x="3129305" y="1496429"/>
          <a:ext cx="1745507" cy="829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latin typeface="+mj-lt"/>
            </a:rPr>
            <a:t>Circularity</a:t>
          </a:r>
          <a:r>
            <a:rPr lang="en-US" sz="1800" kern="1200" dirty="0">
              <a:latin typeface="+mj-lt"/>
            </a:rPr>
            <a:t> - not becoming ‘married to a hypothesis’</a:t>
          </a:r>
        </a:p>
      </dsp:txBody>
      <dsp:txXfrm>
        <a:off x="3129305" y="1496429"/>
        <a:ext cx="1745507" cy="829116"/>
      </dsp:txXfrm>
    </dsp:sp>
    <dsp:sp modelId="{CC17FF76-EC62-4986-9CA1-DDDFB6B7BE71}">
      <dsp:nvSpPr>
        <dsp:cNvPr id="0" name=""/>
        <dsp:cNvSpPr/>
      </dsp:nvSpPr>
      <dsp:spPr>
        <a:xfrm>
          <a:off x="2292281" y="2589640"/>
          <a:ext cx="785478" cy="7854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96C15-76A0-4E37-87F8-8F9DADD5ADDE}">
      <dsp:nvSpPr>
        <dsp:cNvPr id="0" name=""/>
        <dsp:cNvSpPr/>
      </dsp:nvSpPr>
      <dsp:spPr>
        <a:xfrm>
          <a:off x="1812267" y="3660249"/>
          <a:ext cx="1745507" cy="829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latin typeface="+mj-lt"/>
            </a:rPr>
            <a:t>Neutrality</a:t>
          </a:r>
          <a:r>
            <a:rPr lang="en-US" sz="1800" kern="1200" dirty="0">
              <a:latin typeface="+mj-lt"/>
            </a:rPr>
            <a:t> – not placing blame and not taking sides</a:t>
          </a:r>
        </a:p>
      </dsp:txBody>
      <dsp:txXfrm>
        <a:off x="1812267" y="3660249"/>
        <a:ext cx="1745507" cy="82911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E396A7-669C-42E2-AF0A-54B02DDDF2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C88363F-64F3-4F5B-90AE-4420E6E4C0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5F84F6-095D-43DA-8CEA-CBB20804B567}" type="datetimeFigureOut">
              <a:rPr lang="en-GB" smtClean="0"/>
              <a:t>16/09/2021</a:t>
            </a:fld>
            <a:endParaRPr lang="en-GB"/>
          </a:p>
        </p:txBody>
      </p:sp>
      <p:sp>
        <p:nvSpPr>
          <p:cNvPr id="4" name="Footer Placeholder 3">
            <a:extLst>
              <a:ext uri="{FF2B5EF4-FFF2-40B4-BE49-F238E27FC236}">
                <a16:creationId xmlns:a16="http://schemas.microsoft.com/office/drawing/2014/main" id="{DFBF7F84-EFA2-42C3-BD13-4A852ECB2C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92E7B44-3FF4-4D24-AA02-38CC24813D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1F735E-C29D-480C-9D5A-8A9AD61566C9}" type="slidenum">
              <a:rPr lang="en-GB" smtClean="0"/>
              <a:t>‹#›</a:t>
            </a:fld>
            <a:endParaRPr lang="en-GB"/>
          </a:p>
        </p:txBody>
      </p:sp>
    </p:spTree>
    <p:extLst>
      <p:ext uri="{BB962C8B-B14F-4D97-AF65-F5344CB8AC3E}">
        <p14:creationId xmlns:p14="http://schemas.microsoft.com/office/powerpoint/2010/main" val="134063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B93EF-ED38-4CE3-AE87-84D2DCE636D5}" type="datetimeFigureOut">
              <a:rPr lang="en-GB" smtClean="0"/>
              <a:t>16/09/2021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B959A-6019-4650-BEEE-3845CD4CAB29}" type="slidenum">
              <a:rPr lang="en-GB" smtClean="0"/>
              <a:t>‹#›</a:t>
            </a:fld>
            <a:endParaRPr lang="en-GB"/>
          </a:p>
        </p:txBody>
      </p:sp>
    </p:spTree>
    <p:extLst>
      <p:ext uri="{BB962C8B-B14F-4D97-AF65-F5344CB8AC3E}">
        <p14:creationId xmlns:p14="http://schemas.microsoft.com/office/powerpoint/2010/main" val="829616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ing.nspcc.org.uk/child-abuse-and-neglect/neglec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1</a:t>
            </a:fld>
            <a:endParaRPr lang="en-GB"/>
          </a:p>
        </p:txBody>
      </p:sp>
    </p:spTree>
    <p:extLst>
      <p:ext uri="{BB962C8B-B14F-4D97-AF65-F5344CB8AC3E}">
        <p14:creationId xmlns:p14="http://schemas.microsoft.com/office/powerpoint/2010/main" val="3858432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10</a:t>
            </a:fld>
            <a:endParaRPr lang="en-GB"/>
          </a:p>
        </p:txBody>
      </p:sp>
    </p:spTree>
    <p:extLst>
      <p:ext uri="{BB962C8B-B14F-4D97-AF65-F5344CB8AC3E}">
        <p14:creationId xmlns:p14="http://schemas.microsoft.com/office/powerpoint/2010/main" val="393195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Arial" panose="020B0604020202020204" pitchFamily="34" charset="0"/>
                <a:ea typeface="Times New Roman" panose="02020603050405020304" pitchFamily="18" charset="0"/>
              </a:rPr>
              <a:t>1   </a:t>
            </a:r>
            <a:r>
              <a:rPr lang="en-GB" sz="1200" dirty="0">
                <a:effectLst/>
                <a:latin typeface="Arial" panose="020B0604020202020204" pitchFamily="34" charset="0"/>
                <a:ea typeface="Times New Roman" panose="02020603050405020304" pitchFamily="18" charset="0"/>
              </a:rPr>
              <a:t>At least 2000 EHAs to be completed in 2021/22</a:t>
            </a:r>
          </a:p>
          <a:p>
            <a:pPr marL="0" indent="0">
              <a:buNone/>
            </a:pPr>
            <a:r>
              <a:rPr lang="en-GB" sz="1200" dirty="0">
                <a:effectLst/>
                <a:latin typeface="Arial" panose="020B0604020202020204" pitchFamily="34" charset="0"/>
                <a:ea typeface="Times New Roman" panose="02020603050405020304" pitchFamily="18" charset="0"/>
              </a:rPr>
              <a:t>2  At least 200 Early Help assessments should be completed by health visitors in 2021/22</a:t>
            </a:r>
          </a:p>
          <a:p>
            <a:pPr marL="0" indent="0">
              <a:buNone/>
            </a:pPr>
            <a:r>
              <a:rPr lang="en-GB" dirty="0"/>
              <a:t>3   To increase number of EHA’s completed  to 15000 by 2024/25 and by 2026/27 increase to 28,000 in line with poverty data.</a:t>
            </a:r>
            <a:r>
              <a:rPr lang="en-GB" sz="1200" dirty="0">
                <a:effectLst/>
                <a:latin typeface="Arial" panose="020B0604020202020204" pitchFamily="34" charset="0"/>
                <a:ea typeface="Calibri" panose="020F0502020204030204" pitchFamily="34" charset="0"/>
              </a:rPr>
              <a:t> </a:t>
            </a:r>
          </a:p>
          <a:p>
            <a:pPr marL="457200" indent="-457200">
              <a:buAutoNum type="arabicPeriod" startAt="3"/>
            </a:pPr>
            <a:endParaRPr lang="en-GB" sz="1200" dirty="0">
              <a:effectLst/>
              <a:latin typeface="Arial" panose="020B0604020202020204" pitchFamily="34" charset="0"/>
            </a:endParaRPr>
          </a:p>
          <a:p>
            <a:pPr marL="0" indent="0">
              <a:buNone/>
            </a:pPr>
            <a:r>
              <a:rPr lang="en-GB" sz="1200" b="1" dirty="0">
                <a:effectLst/>
                <a:latin typeface="Arial" panose="020B0604020202020204" pitchFamily="34" charset="0"/>
              </a:rPr>
              <a:t>Early years</a:t>
            </a:r>
          </a:p>
          <a:p>
            <a:r>
              <a:rPr lang="en-GB" sz="1200" dirty="0"/>
              <a:t>Monthly Managers and Childminder meetings </a:t>
            </a:r>
          </a:p>
          <a:p>
            <a:r>
              <a:rPr lang="en-GB" sz="1200" dirty="0"/>
              <a:t>LCSS attended to talk about EHA in Feb/March 2021 – this is now a monthly occurrence.</a:t>
            </a:r>
          </a:p>
          <a:p>
            <a:r>
              <a:rPr lang="en-GB" sz="1200" dirty="0"/>
              <a:t>Regular Communications – fortnightly e-newsletter (2000 subscribers), Facebook, termly briefings, virtual visits on EHA by the Early Years team.</a:t>
            </a:r>
          </a:p>
          <a:p>
            <a:endParaRPr lang="en-GB" sz="1200" dirty="0"/>
          </a:p>
          <a:p>
            <a:r>
              <a:rPr lang="en-GB" sz="1200" dirty="0"/>
              <a:t>Annual safeguarding audit sent to 700 EY providers (And for first time) – specific questions on completion of EHA &amp; contact with LCSS</a:t>
            </a:r>
          </a:p>
          <a:p>
            <a:r>
              <a:rPr lang="en-GB" sz="1200" dirty="0"/>
              <a:t>Going virtual with EHA training for EY providers – greater reach, evening sessions, increased number of places</a:t>
            </a:r>
          </a:p>
          <a:p>
            <a:r>
              <a:rPr lang="en-GB" sz="1200" dirty="0"/>
              <a:t>48% of settings said they had contacted LCSS in past year and 26% had completed an EHA</a:t>
            </a:r>
          </a:p>
          <a:p>
            <a:pPr marL="0" indent="0">
              <a:buNone/>
            </a:pPr>
            <a:endParaRPr lang="en-GB" sz="1200" dirty="0"/>
          </a:p>
          <a:p>
            <a:r>
              <a:rPr lang="en-GB" sz="1200" dirty="0"/>
              <a:t>Numbers attending evening </a:t>
            </a:r>
            <a:r>
              <a:rPr lang="en-GB" sz="1200" b="1" dirty="0"/>
              <a:t>training</a:t>
            </a:r>
            <a:r>
              <a:rPr lang="en-GB" sz="1200" dirty="0"/>
              <a:t> up from </a:t>
            </a:r>
            <a:r>
              <a:rPr lang="en-GB" sz="1200" b="1" dirty="0"/>
              <a:t>34</a:t>
            </a:r>
            <a:r>
              <a:rPr lang="en-GB" sz="1200" dirty="0"/>
              <a:t> in Summer 2019 to </a:t>
            </a:r>
            <a:r>
              <a:rPr lang="en-GB" sz="1200" b="1" dirty="0"/>
              <a:t>119</a:t>
            </a:r>
            <a:r>
              <a:rPr lang="en-GB" sz="1200" dirty="0"/>
              <a:t> in Summer 2021</a:t>
            </a:r>
          </a:p>
          <a:p>
            <a:endParaRPr lang="en-GB" sz="1200" dirty="0"/>
          </a:p>
          <a:p>
            <a:r>
              <a:rPr lang="en-GB" sz="1200" b="1" dirty="0"/>
              <a:t>SEND</a:t>
            </a:r>
            <a:r>
              <a:rPr lang="en-GB" sz="1200" dirty="0"/>
              <a:t> </a:t>
            </a:r>
          </a:p>
          <a:p>
            <a:endParaRPr lang="en-GB" sz="1200" dirty="0"/>
          </a:p>
          <a:p>
            <a:r>
              <a:rPr lang="en-GB" sz="1200" dirty="0">
                <a:ea typeface="Times New Roman" panose="02020603050405020304" pitchFamily="18" charset="0"/>
                <a:cs typeface="Arial" panose="020B0604020202020204" pitchFamily="34" charset="0"/>
              </a:rPr>
              <a:t>I</a:t>
            </a:r>
            <a:r>
              <a:rPr lang="en-GB" sz="1200" dirty="0">
                <a:effectLst/>
                <a:ea typeface="Times New Roman" panose="02020603050405020304" pitchFamily="18" charset="0"/>
                <a:cs typeface="Arial" panose="020B0604020202020204" pitchFamily="34" charset="0"/>
              </a:rPr>
              <a:t>nfo</a:t>
            </a:r>
            <a:r>
              <a:rPr lang="en-GB" sz="1200" b="1" dirty="0">
                <a:effectLst/>
                <a:ea typeface="Times New Roman" panose="02020603050405020304" pitchFamily="18" charset="0"/>
                <a:cs typeface="Arial" panose="020B0604020202020204" pitchFamily="34" charset="0"/>
              </a:rPr>
              <a:t>rmation about use of  EHA’s added into all of Early Years SEND training. </a:t>
            </a:r>
          </a:p>
          <a:p>
            <a:r>
              <a:rPr lang="en-GB" sz="1200" dirty="0">
                <a:effectLst/>
                <a:ea typeface="Times New Roman" panose="02020603050405020304" pitchFamily="18" charset="0"/>
                <a:cs typeface="Arial" panose="020B0604020202020204" pitchFamily="34" charset="0"/>
              </a:rPr>
              <a:t>The message is that the graduated response </a:t>
            </a:r>
            <a:r>
              <a:rPr lang="en-GB" sz="1200" dirty="0">
                <a:ea typeface="Times New Roman" panose="02020603050405020304" pitchFamily="18" charset="0"/>
                <a:cs typeface="Arial" panose="020B0604020202020204" pitchFamily="34" charset="0"/>
              </a:rPr>
              <a:t>is necessary for all children with SEND and for some children an EHA will need to be part of that graduated response.</a:t>
            </a:r>
          </a:p>
          <a:p>
            <a:endParaRPr lang="en-GB" sz="1200" dirty="0">
              <a:effectLst/>
              <a:ea typeface="Times New Roman" panose="02020603050405020304" pitchFamily="18" charset="0"/>
              <a:cs typeface="Arial" panose="020B0604020202020204" pitchFamily="34" charset="0"/>
            </a:endParaRPr>
          </a:p>
          <a:p>
            <a:r>
              <a:rPr lang="en-GB" sz="1200" dirty="0">
                <a:ea typeface="Times New Roman" panose="02020603050405020304" pitchFamily="18" charset="0"/>
                <a:cs typeface="Arial" panose="020B0604020202020204" pitchFamily="34" charset="0"/>
              </a:rPr>
              <a:t>EY SEN team </a:t>
            </a:r>
            <a:r>
              <a:rPr lang="en-GB" sz="1200" b="1" dirty="0">
                <a:ea typeface="Times New Roman" panose="02020603050405020304" pitchFamily="18" charset="0"/>
                <a:cs typeface="Arial" panose="020B0604020202020204" pitchFamily="34" charset="0"/>
              </a:rPr>
              <a:t>offer ‘no names’ discussions </a:t>
            </a:r>
            <a:r>
              <a:rPr lang="en-GB" sz="1200" dirty="0">
                <a:ea typeface="Times New Roman" panose="02020603050405020304" pitchFamily="18" charset="0"/>
                <a:cs typeface="Arial" panose="020B0604020202020204" pitchFamily="34" charset="0"/>
              </a:rPr>
              <a:t>for early years settings who to consider what action to take for children with emerging SEND. If relevant these discussions will include consideration of an EHA. </a:t>
            </a:r>
          </a:p>
          <a:p>
            <a:endParaRPr lang="en-GB" sz="1200" dirty="0">
              <a:ea typeface="Times New Roman" panose="02020603050405020304" pitchFamily="18" charset="0"/>
              <a:cs typeface="Arial" panose="020B0604020202020204" pitchFamily="34" charset="0"/>
            </a:endParaRPr>
          </a:p>
          <a:p>
            <a:r>
              <a:rPr lang="en-GB" sz="1200" dirty="0">
                <a:ea typeface="Times New Roman" panose="02020603050405020304" pitchFamily="18" charset="0"/>
                <a:cs typeface="Arial" panose="020B0604020202020204" pitchFamily="34" charset="0"/>
              </a:rPr>
              <a:t>Information about the Graduated Response to be added to  Help Assessment training to ensure settings get the same messages</a:t>
            </a:r>
          </a:p>
          <a:p>
            <a:endParaRPr lang="en-GB" sz="1200" dirty="0">
              <a:ea typeface="Times New Roman" panose="02020603050405020304" pitchFamily="18" charset="0"/>
              <a:cs typeface="Arial" panose="020B0604020202020204" pitchFamily="34" charset="0"/>
            </a:endParaRPr>
          </a:p>
          <a:p>
            <a:r>
              <a:rPr lang="en-GB" sz="1200" dirty="0">
                <a:effectLst/>
                <a:ea typeface="Times New Roman" panose="02020603050405020304" pitchFamily="18" charset="0"/>
                <a:cs typeface="Arial" panose="020B0604020202020204" pitchFamily="34" charset="0"/>
              </a:rPr>
              <a:t>LCSS have attended EYSEN Team meeting</a:t>
            </a:r>
            <a:r>
              <a:rPr lang="en-GB" sz="1200" dirty="0">
                <a:solidFill>
                  <a:srgbClr val="FF0000"/>
                </a:solidFill>
                <a:effectLst/>
                <a:ea typeface="Times New Roman" panose="02020603050405020304" pitchFamily="18" charset="0"/>
                <a:cs typeface="Arial" panose="020B0604020202020204" pitchFamily="34" charset="0"/>
              </a:rPr>
              <a:t> </a:t>
            </a:r>
            <a:r>
              <a:rPr lang="en-GB" sz="1200" dirty="0">
                <a:effectLst/>
                <a:ea typeface="Times New Roman" panose="02020603050405020304" pitchFamily="18" charset="0"/>
                <a:cs typeface="Arial" panose="020B0604020202020204" pitchFamily="34" charset="0"/>
              </a:rPr>
              <a:t>to ensure all staff have a comprehensive understanding of Early Help and the role of LCSS.</a:t>
            </a:r>
          </a:p>
          <a:p>
            <a:r>
              <a:rPr lang="en-GB" sz="1200" dirty="0">
                <a:effectLst/>
                <a:ea typeface="Times New Roman" panose="02020603050405020304" pitchFamily="18" charset="0"/>
                <a:cs typeface="Arial" panose="020B0604020202020204" pitchFamily="34" charset="0"/>
              </a:rPr>
              <a:t> </a:t>
            </a:r>
          </a:p>
          <a:p>
            <a:r>
              <a:rPr lang="en-GB" sz="1200" dirty="0">
                <a:ea typeface="Times New Roman" panose="02020603050405020304" pitchFamily="18" charset="0"/>
                <a:cs typeface="Arial" panose="020B0604020202020204" pitchFamily="34" charset="0"/>
              </a:rPr>
              <a:t>If EYSEN team member becomes aware that a setting is struggling to complete an EHA with a family; the team member will discuss contact with LCSS so that LCSS can offer support</a:t>
            </a:r>
          </a:p>
          <a:p>
            <a:endParaRPr lang="en-GB" sz="1200" dirty="0">
              <a:cs typeface="Arial" panose="020B0604020202020204" pitchFamily="34" charset="0"/>
            </a:endParaRPr>
          </a:p>
          <a:p>
            <a:r>
              <a:rPr lang="en-GB" sz="1200" dirty="0">
                <a:cs typeface="Arial" panose="020B0604020202020204" pitchFamily="34" charset="0"/>
              </a:rPr>
              <a:t>Trained </a:t>
            </a:r>
            <a:r>
              <a:rPr lang="en-GB" sz="1200" b="1" dirty="0">
                <a:cs typeface="Arial" panose="020B0604020202020204" pitchFamily="34" charset="0"/>
              </a:rPr>
              <a:t>whole HV </a:t>
            </a:r>
            <a:r>
              <a:rPr lang="en-GB" sz="1200" dirty="0">
                <a:cs typeface="Arial" panose="020B0604020202020204" pitchFamily="34" charset="0"/>
              </a:rPr>
              <a:t>service </a:t>
            </a:r>
            <a:r>
              <a:rPr lang="en-GB" sz="1200" dirty="0" err="1">
                <a:cs typeface="Arial" panose="020B0604020202020204" pitchFamily="34" charset="0"/>
              </a:rPr>
              <a:t>inc</a:t>
            </a:r>
            <a:r>
              <a:rPr lang="en-GB" sz="1200" dirty="0">
                <a:cs typeface="Arial" panose="020B0604020202020204" pitchFamily="34" charset="0"/>
              </a:rPr>
              <a:t> NN</a:t>
            </a:r>
          </a:p>
          <a:p>
            <a:endParaRPr lang="en-GB" sz="1200" dirty="0">
              <a:cs typeface="Arial" panose="020B0604020202020204" pitchFamily="34" charset="0"/>
            </a:endParaRPr>
          </a:p>
          <a:p>
            <a:r>
              <a:rPr lang="en-GB" sz="1200" dirty="0">
                <a:cs typeface="Arial" panose="020B0604020202020204" pitchFamily="34" charset="0"/>
              </a:rPr>
              <a:t>144 PCSOs trained across Ox this year</a:t>
            </a:r>
          </a:p>
          <a:p>
            <a:endParaRPr lang="en-GB" sz="1200" dirty="0"/>
          </a:p>
          <a:p>
            <a:endParaRPr lang="en-GB" sz="1200" dirty="0"/>
          </a:p>
          <a:p>
            <a:br>
              <a:rPr lang="en-GB" sz="1200" dirty="0"/>
            </a:br>
            <a:endParaRPr lang="en-GB" sz="1200" dirty="0"/>
          </a:p>
          <a:p>
            <a:pPr marL="0" indent="0">
              <a:buNone/>
            </a:pPr>
            <a:endParaRPr lang="en-GB" sz="1200" dirty="0">
              <a:effectLst/>
              <a:latin typeface="Arial" panose="020B0604020202020204" pitchFamily="34" charset="0"/>
            </a:endParaRPr>
          </a:p>
          <a:p>
            <a:pPr marL="0" indent="0">
              <a:buNone/>
            </a:pPr>
            <a:r>
              <a:rPr lang="en-GB" sz="1200" dirty="0">
                <a:effectLst/>
                <a:latin typeface="Arial"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11</a:t>
            </a:fld>
            <a:endParaRPr lang="en-GB"/>
          </a:p>
        </p:txBody>
      </p:sp>
    </p:spTree>
    <p:extLst>
      <p:ext uri="{BB962C8B-B14F-4D97-AF65-F5344CB8AC3E}">
        <p14:creationId xmlns:p14="http://schemas.microsoft.com/office/powerpoint/2010/main" val="24892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TON</a:t>
            </a:r>
            <a:r>
              <a:rPr lang="en-GB" sz="1200" dirty="0">
                <a:latin typeface="Arial" panose="020B0604020202020204" pitchFamily="34" charset="0"/>
                <a:cs typeface="Arial" panose="020B0604020202020204" pitchFamily="34" charset="0"/>
              </a:rPr>
              <a:t>  provides greater clarity on when universal services should use early help processes to support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 Pathway  </a:t>
            </a:r>
            <a:r>
              <a:rPr lang="en-GB" sz="1200" dirty="0">
                <a:latin typeface="Arial" panose="020B0604020202020204" pitchFamily="34" charset="0"/>
                <a:cs typeface="Arial" panose="020B0604020202020204" pitchFamily="34" charset="0"/>
              </a:rPr>
              <a:t>underpinned by TON  Joint training for adult and Training to adult and children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to ensure consistent messages about thresholds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 </a:t>
            </a:r>
            <a:r>
              <a:rPr lang="en-GB" sz="1200" b="1" dirty="0">
                <a:effectLst/>
                <a:latin typeface="Arial" panose="020B0604020202020204" pitchFamily="34" charset="0"/>
                <a:ea typeface="Times New Roman" panose="02020603050405020304" pitchFamily="18" charset="0"/>
                <a:cs typeface="Arial" panose="020B0604020202020204" pitchFamily="34" charset="0"/>
              </a:rPr>
              <a:t>Neglect audit tool </a:t>
            </a:r>
            <a:r>
              <a:rPr lang="en-GB" sz="1200" dirty="0">
                <a:effectLst/>
                <a:latin typeface="Arial" panose="020B0604020202020204" pitchFamily="34" charset="0"/>
                <a:ea typeface="Times New Roman" panose="02020603050405020304" pitchFamily="18" charset="0"/>
                <a:cs typeface="Arial" panose="020B0604020202020204" pitchFamily="34" charset="0"/>
              </a:rPr>
              <a:t>developed by schools to identify neglect early being monitored through annual S157/175 return</a:t>
            </a:r>
            <a:r>
              <a:rPr lang="en-GB" sz="1200" dirty="0">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Arial" panose="020B0604020202020204" pitchFamily="34" charset="0"/>
                <a:ea typeface="Times New Roman" panose="02020603050405020304" pitchFamily="18" charset="0"/>
                <a:cs typeface="Arial" panose="020B0604020202020204" pitchFamily="34" charset="0"/>
              </a:rPr>
              <a:t>Anecdotal and  data  indicates that, as a result, staff are more confident in initiating difficult conversations and identifying neglect as an issue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ea typeface="Calibri" panose="020F0502020204030204" pitchFamily="34" charset="0"/>
                <a:cs typeface="Arial" panose="020B0604020202020204" pitchFamily="34" charset="0"/>
              </a:rPr>
              <a:t>monthly consultations  ,joint training attendance at TAF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 </a:t>
            </a:r>
            <a:r>
              <a:rPr lang="en-GB" dirty="0"/>
              <a:t>Comment from Rachel Weston’s email:</a:t>
            </a:r>
          </a:p>
          <a:p>
            <a:pPr>
              <a:lnSpc>
                <a:spcPct val="105000"/>
              </a:lnSpc>
              <a:spcAft>
                <a:spcPts val="800"/>
              </a:spcAft>
            </a:pPr>
            <a:r>
              <a:rPr lang="en-GB" sz="1200" b="1" dirty="0">
                <a:effectLst/>
                <a:latin typeface="Calibri" panose="020F0502020204030204" pitchFamily="34" charset="0"/>
                <a:ea typeface="Calibri" panose="020F0502020204030204" pitchFamily="34" charset="0"/>
              </a:rPr>
              <a:t>Staff at John Henry Newman Academy  were surveyed in July 2020 before training on Neglect was in place. A  follow up survey was then conducted in September 2020 after the staff completed the Level 2 Awareness of Abuse and Neglect course. The survey contained some mis-information about what neglect is alongside true examples of types of neglect.</a:t>
            </a:r>
            <a:endParaRPr lang="en-GB" sz="1200" dirty="0">
              <a:effectLst/>
              <a:latin typeface="Calibri" panose="020F0502020204030204" pitchFamily="34" charset="0"/>
              <a:ea typeface="Calibri" panose="020F0502020204030204" pitchFamily="34" charset="0"/>
            </a:endParaRPr>
          </a:p>
          <a:p>
            <a:pPr>
              <a:lnSpc>
                <a:spcPct val="105000"/>
              </a:lnSpc>
              <a:spcAft>
                <a:spcPts val="800"/>
              </a:spcAft>
            </a:pPr>
            <a:endParaRPr lang="en-GB" sz="1200" b="1" dirty="0">
              <a:effectLst/>
              <a:latin typeface="Calibri" panose="020F0502020204030204" pitchFamily="34" charset="0"/>
              <a:ea typeface="Calibri" panose="020F0502020204030204" pitchFamily="34" charset="0"/>
            </a:endParaRPr>
          </a:p>
          <a:p>
            <a:pPr>
              <a:lnSpc>
                <a:spcPct val="105000"/>
              </a:lnSpc>
              <a:spcAft>
                <a:spcPts val="800"/>
              </a:spcAft>
            </a:pPr>
            <a:r>
              <a:rPr lang="en-GB" sz="1200" b="1" dirty="0">
                <a:effectLst/>
                <a:latin typeface="Calibri" panose="020F0502020204030204" pitchFamily="34" charset="0"/>
                <a:ea typeface="Calibri" panose="020F0502020204030204" pitchFamily="34" charset="0"/>
              </a:rPr>
              <a:t>The survey in September 2020 showed an improvement in Knowledge and Understanding of Neglect. A few examples were (refer to table):</a:t>
            </a:r>
          </a:p>
          <a:p>
            <a:pPr>
              <a:lnSpc>
                <a:spcPct val="105000"/>
              </a:lnSpc>
              <a:spcAft>
                <a:spcPts val="800"/>
              </a:spcAft>
            </a:pPr>
            <a:endParaRPr lang="en-GB" sz="1200" b="1" dirty="0">
              <a:effectLst/>
              <a:latin typeface="Calibri" panose="020F0502020204030204" pitchFamily="34" charset="0"/>
              <a:ea typeface="Calibri" panose="020F0502020204030204" pitchFamily="34" charset="0"/>
            </a:endParaRPr>
          </a:p>
          <a:p>
            <a:pPr>
              <a:lnSpc>
                <a:spcPct val="105000"/>
              </a:lnSpc>
              <a:spcAft>
                <a:spcPts val="800"/>
              </a:spcAft>
            </a:pPr>
            <a:r>
              <a:rPr lang="en-GB" sz="1200" b="1" dirty="0">
                <a:effectLst/>
                <a:latin typeface="Calibri" panose="020F0502020204030204" pitchFamily="34" charset="0"/>
                <a:ea typeface="Calibri" panose="020F0502020204030204" pitchFamily="34" charset="0"/>
              </a:rPr>
              <a:t>Neglect is….                                                                                                            Pre-training July 2020                         Post training September 2020</a:t>
            </a:r>
          </a:p>
          <a:p>
            <a:pPr>
              <a:lnSpc>
                <a:spcPct val="105000"/>
              </a:lnSpc>
              <a:spcAft>
                <a:spcPts val="800"/>
              </a:spcAft>
            </a:pPr>
            <a:r>
              <a:rPr lang="en-GB" sz="1200" b="1" dirty="0">
                <a:effectLst/>
                <a:latin typeface="Calibri" panose="020F0502020204030204" pitchFamily="34" charset="0"/>
                <a:ea typeface="Calibri" panose="020F0502020204030204" pitchFamily="34" charset="0"/>
              </a:rPr>
              <a:t>Failure to provide an education                                                                                        </a:t>
            </a:r>
            <a:r>
              <a:rPr lang="en-GB" sz="1200" b="0" dirty="0">
                <a:effectLst/>
                <a:latin typeface="Calibri" panose="020F0502020204030204" pitchFamily="34" charset="0"/>
                <a:ea typeface="Calibri" panose="020F0502020204030204" pitchFamily="34" charset="0"/>
              </a:rPr>
              <a:t>0%                                                       87%</a:t>
            </a:r>
          </a:p>
          <a:p>
            <a:pPr>
              <a:lnSpc>
                <a:spcPct val="105000"/>
              </a:lnSpc>
              <a:spcAft>
                <a:spcPts val="800"/>
              </a:spcAft>
            </a:pPr>
            <a:r>
              <a:rPr lang="en-GB" sz="1200" b="1" dirty="0">
                <a:effectLst/>
                <a:latin typeface="Calibri" panose="020F0502020204030204" pitchFamily="34" charset="0"/>
                <a:ea typeface="Calibri" panose="020F0502020204030204" pitchFamily="34" charset="0"/>
              </a:rPr>
              <a:t>Being unresponsive to a child’s emotional needs </a:t>
            </a:r>
            <a:r>
              <a:rPr lang="en-GB" sz="1200" dirty="0">
                <a:effectLst/>
                <a:latin typeface="Calibri" panose="020F0502020204030204" pitchFamily="34" charset="0"/>
                <a:ea typeface="Calibri" panose="020F0502020204030204" pitchFamily="34" charset="0"/>
              </a:rPr>
              <a:t>                                                          94%                                                     100%</a:t>
            </a:r>
          </a:p>
          <a:p>
            <a:pPr>
              <a:lnSpc>
                <a:spcPct val="105000"/>
              </a:lnSpc>
              <a:spcAft>
                <a:spcPts val="800"/>
              </a:spcAft>
            </a:pPr>
            <a:r>
              <a:rPr lang="en-GB" sz="1200" b="1" dirty="0">
                <a:effectLst/>
                <a:latin typeface="Calibri" panose="020F0502020204030204" pitchFamily="34" charset="0"/>
                <a:ea typeface="Calibri" panose="020F0502020204030204" pitchFamily="34" charset="0"/>
              </a:rPr>
              <a:t>Failure to provide enriching experiences                                                                        </a:t>
            </a:r>
            <a:r>
              <a:rPr lang="en-GB" sz="1200" dirty="0">
                <a:effectLst/>
                <a:latin typeface="Calibri" panose="020F0502020204030204" pitchFamily="34" charset="0"/>
                <a:ea typeface="Calibri" panose="020F0502020204030204" pitchFamily="34" charset="0"/>
              </a:rPr>
              <a:t>46%                                                      27%</a:t>
            </a:r>
          </a:p>
          <a:p>
            <a:pPr>
              <a:lnSpc>
                <a:spcPct val="105000"/>
              </a:lnSpc>
              <a:spcAft>
                <a:spcPts val="800"/>
              </a:spcAft>
            </a:pPr>
            <a:r>
              <a:rPr lang="en-GB" sz="1200" b="1" dirty="0">
                <a:effectLst/>
                <a:latin typeface="Calibri" panose="020F0502020204030204" pitchFamily="34" charset="0"/>
                <a:ea typeface="Calibri" panose="020F0502020204030204" pitchFamily="34" charset="0"/>
              </a:rPr>
              <a:t>Failure to protect a child from physical and emotional harm or danger                     </a:t>
            </a:r>
            <a:r>
              <a:rPr lang="en-GB" sz="1200" dirty="0">
                <a:effectLst/>
                <a:latin typeface="Calibri" panose="020F0502020204030204" pitchFamily="34" charset="0"/>
                <a:ea typeface="Calibri" panose="020F0502020204030204" pitchFamily="34" charset="0"/>
              </a:rPr>
              <a:t>96%                                                      100%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12</a:t>
            </a:fld>
            <a:endParaRPr lang="en-GB"/>
          </a:p>
        </p:txBody>
      </p:sp>
    </p:spTree>
    <p:extLst>
      <p:ext uri="{BB962C8B-B14F-4D97-AF65-F5344CB8AC3E}">
        <p14:creationId xmlns:p14="http://schemas.microsoft.com/office/powerpoint/2010/main" val="3289916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panose="020B0604020202020204" pitchFamily="34" charset="0"/>
                <a:ea typeface="Calibri" panose="020F0502020204030204" pitchFamily="34" charset="0"/>
              </a:rPr>
              <a:t>O</a:t>
            </a:r>
            <a:r>
              <a:rPr lang="en-GB" sz="1200" dirty="0">
                <a:solidFill>
                  <a:srgbClr val="000000"/>
                </a:solidFill>
                <a:effectLst/>
                <a:latin typeface="Arial" panose="020B0604020202020204" pitchFamily="34" charset="0"/>
                <a:ea typeface="Calibri" panose="020F0502020204030204" pitchFamily="34" charset="0"/>
              </a:rPr>
              <a:t>xfordshire -year on year increases in completion of Early </a:t>
            </a:r>
            <a:r>
              <a:rPr lang="en-GB" dirty="0">
                <a:solidFill>
                  <a:srgbClr val="000000"/>
                </a:solidFill>
                <a:latin typeface="Arial" panose="020B0604020202020204" pitchFamily="34" charset="0"/>
                <a:ea typeface="Calibri" panose="020F0502020204030204" pitchFamily="34" charset="0"/>
              </a:rPr>
              <a:t>H</a:t>
            </a:r>
            <a:r>
              <a:rPr lang="en-GB" sz="1200" dirty="0">
                <a:solidFill>
                  <a:srgbClr val="000000"/>
                </a:solidFill>
                <a:effectLst/>
                <a:latin typeface="Arial" panose="020B0604020202020204" pitchFamily="34" charset="0"/>
                <a:ea typeface="Calibri" panose="020F0502020204030204" pitchFamily="34" charset="0"/>
              </a:rPr>
              <a:t>elp </a:t>
            </a:r>
            <a:r>
              <a:rPr lang="en-GB" dirty="0">
                <a:solidFill>
                  <a:srgbClr val="000000"/>
                </a:solidFill>
                <a:latin typeface="Arial" panose="020B0604020202020204" pitchFamily="34" charset="0"/>
                <a:ea typeface="Calibri" panose="020F0502020204030204" pitchFamily="34" charset="0"/>
              </a:rPr>
              <a:t>A</a:t>
            </a:r>
            <a:r>
              <a:rPr lang="en-GB" sz="1200" dirty="0">
                <a:solidFill>
                  <a:srgbClr val="000000"/>
                </a:solidFill>
                <a:effectLst/>
                <a:latin typeface="Arial" panose="020B0604020202020204" pitchFamily="34" charset="0"/>
                <a:ea typeface="Calibri" panose="020F0502020204030204" pitchFamily="34" charset="0"/>
              </a:rPr>
              <a:t>ssessments (dip 2020 due to covid)  however despite this  since </a:t>
            </a:r>
            <a:r>
              <a:rPr lang="en-GB" sz="1200" dirty="0">
                <a:solidFill>
                  <a:srgbClr val="000000"/>
                </a:solidFill>
                <a:latin typeface="Arial" panose="020B0604020202020204" pitchFamily="34" charset="0"/>
                <a:ea typeface="Calibri" panose="020F0502020204030204" pitchFamily="34" charset="0"/>
              </a:rPr>
              <a:t>J</a:t>
            </a:r>
            <a:r>
              <a:rPr lang="en-GB" sz="1200" dirty="0">
                <a:solidFill>
                  <a:srgbClr val="000000"/>
                </a:solidFill>
                <a:effectLst/>
                <a:latin typeface="Arial" panose="020B0604020202020204" pitchFamily="34" charset="0"/>
                <a:ea typeface="Calibri" panose="020F0502020204030204" pitchFamily="34" charset="0"/>
              </a:rPr>
              <a:t>an 2021  there has been an increase on 2020 figure and are already nearing the overall total of 2019.  </a:t>
            </a:r>
          </a:p>
          <a:p>
            <a:pPr marL="0" indent="0">
              <a:buNone/>
            </a:pPr>
            <a:r>
              <a:rPr lang="en-GB" sz="1200" dirty="0"/>
              <a:t>Increased number of EHA’s from pre schools/nurseries: March –</a:t>
            </a:r>
          </a:p>
          <a:p>
            <a:pPr marL="0" indent="0">
              <a:buNone/>
            </a:pPr>
            <a:endParaRPr lang="en-GB" sz="1200" dirty="0"/>
          </a:p>
          <a:p>
            <a:pPr marL="0" indent="0">
              <a:buNone/>
            </a:pPr>
            <a:r>
              <a:rPr lang="en-GB" sz="1200" b="1" dirty="0">
                <a:solidFill>
                  <a:srgbClr val="000000"/>
                </a:solidFill>
                <a:effectLst/>
                <a:latin typeface="Arial" panose="020B0604020202020204" pitchFamily="34" charset="0"/>
                <a:ea typeface="Calibri" panose="020F0502020204030204" pitchFamily="34" charset="0"/>
              </a:rPr>
              <a:t>EYS in 2020 EHA numbers = 28, to date 2021 = 44 total</a:t>
            </a:r>
          </a:p>
          <a:p>
            <a:pPr marL="0" indent="0">
              <a:buNone/>
            </a:pPr>
            <a:r>
              <a:rPr lang="en-GB" sz="1200" b="1" dirty="0">
                <a:solidFill>
                  <a:srgbClr val="000000"/>
                </a:solidFill>
                <a:effectLst/>
                <a:latin typeface="Arial" panose="020B0604020202020204" pitchFamily="34" charset="0"/>
                <a:ea typeface="Calibri" panose="020F0502020204030204" pitchFamily="34" charset="0"/>
              </a:rPr>
              <a:t>HV in 2020 EHA = 44, to date in 2021 = 68 </a:t>
            </a:r>
          </a:p>
          <a:p>
            <a:pPr marL="0" indent="0">
              <a:buNone/>
            </a:pPr>
            <a:endParaRPr lang="en-GB" sz="1200" b="1" dirty="0">
              <a:solidFill>
                <a:srgbClr val="000000"/>
              </a:solidFill>
              <a:effectLst/>
              <a:latin typeface="Arial" panose="020B0604020202020204" pitchFamily="34" charset="0"/>
              <a:ea typeface="Calibri" panose="020F0502020204030204" pitchFamily="34" charset="0"/>
            </a:endParaRPr>
          </a:p>
          <a:p>
            <a:pPr marL="0" indent="0">
              <a:buNone/>
            </a:pPr>
            <a:r>
              <a:rPr lang="en-GB" sz="1200" b="1" dirty="0">
                <a:solidFill>
                  <a:srgbClr val="000000"/>
                </a:solidFill>
                <a:effectLst/>
                <a:latin typeface="Arial" panose="020B0604020202020204" pitchFamily="34" charset="0"/>
                <a:ea typeface="Calibri" panose="020F0502020204030204" pitchFamily="34" charset="0"/>
              </a:rPr>
              <a:t>Confidence </a:t>
            </a:r>
          </a:p>
          <a:p>
            <a:r>
              <a:rPr lang="en-GB" sz="1200" dirty="0"/>
              <a:t>High numbers aware of support that </a:t>
            </a:r>
            <a:r>
              <a:rPr lang="en-GB" dirty="0"/>
              <a:t>L</a:t>
            </a:r>
            <a:r>
              <a:rPr lang="en-GB" sz="1200" dirty="0"/>
              <a:t>CSS can offer (LCSS –EY Survey /OSCB Survey to be repeated annually)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by universal partners about when to use  and how to engage  families in  Early help processes.  (all above 85% in terms of knowing LCSS and EH)</a:t>
            </a:r>
          </a:p>
          <a:p>
            <a:endParaRPr lang="en-GB" sz="1200" dirty="0"/>
          </a:p>
          <a:p>
            <a:r>
              <a:rPr lang="en-GB" dirty="0"/>
              <a:t>Planned survey to agencies that have had bespoke training to ascertain confidence levels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CIN cases with EHA’s increasing still work to do on Child protection cases. Work in progress. </a:t>
            </a:r>
            <a:endParaRPr lang="en-GB" dirty="0"/>
          </a:p>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13</a:t>
            </a:fld>
            <a:endParaRPr lang="en-GB"/>
          </a:p>
        </p:txBody>
      </p:sp>
    </p:spTree>
    <p:extLst>
      <p:ext uri="{BB962C8B-B14F-4D97-AF65-F5344CB8AC3E}">
        <p14:creationId xmlns:p14="http://schemas.microsoft.com/office/powerpoint/2010/main" val="26892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14</a:t>
            </a:fld>
            <a:endParaRPr lang="en-GB"/>
          </a:p>
        </p:txBody>
      </p:sp>
    </p:spTree>
    <p:extLst>
      <p:ext uri="{BB962C8B-B14F-4D97-AF65-F5344CB8AC3E}">
        <p14:creationId xmlns:p14="http://schemas.microsoft.com/office/powerpoint/2010/main" val="2790980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15</a:t>
            </a:fld>
            <a:endParaRPr lang="en-GB"/>
          </a:p>
        </p:txBody>
      </p:sp>
    </p:spTree>
    <p:extLst>
      <p:ext uri="{BB962C8B-B14F-4D97-AF65-F5344CB8AC3E}">
        <p14:creationId xmlns:p14="http://schemas.microsoft.com/office/powerpoint/2010/main" val="1959499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228600" algn="l">
              <a:buFont typeface="Arial" panose="020B0604020202020204" pitchFamily="34" charset="0"/>
              <a:buChar char="•"/>
            </a:pPr>
            <a:r>
              <a:rPr lang="en-US" sz="1200" dirty="0"/>
              <a:t>Neglect pathway</a:t>
            </a:r>
            <a:endParaRPr lang="en-US" sz="1200" dirty="0">
              <a:solidFill>
                <a:srgbClr val="FFFFFF"/>
              </a:solidFill>
            </a:endParaRPr>
          </a:p>
          <a:p>
            <a:pPr marL="342900" indent="-228600" algn="l">
              <a:buFont typeface="Arial" panose="020B0604020202020204" pitchFamily="34" charset="0"/>
              <a:buChar char="•"/>
            </a:pPr>
            <a:r>
              <a:rPr lang="en-US" sz="1200" dirty="0"/>
              <a:t>Adolescent aide memoir </a:t>
            </a:r>
          </a:p>
          <a:p>
            <a:pPr marL="342900" indent="-228600" algn="l">
              <a:buFont typeface="Arial" panose="020B0604020202020204" pitchFamily="34" charset="0"/>
              <a:buChar char="•"/>
            </a:pPr>
            <a:r>
              <a:rPr lang="en-US" sz="1200" dirty="0"/>
              <a:t>Neglect Practitioners Forum </a:t>
            </a:r>
          </a:p>
          <a:p>
            <a:pPr marL="342900" indent="-228600" algn="l">
              <a:buFont typeface="Arial" panose="020B0604020202020204" pitchFamily="34" charset="0"/>
              <a:buChar char="•"/>
            </a:pPr>
            <a:r>
              <a:rPr lang="en-US" sz="1200" dirty="0"/>
              <a:t>Joint Activity Pathway </a:t>
            </a:r>
          </a:p>
          <a:p>
            <a:pPr marL="342900" indent="-228600" algn="l">
              <a:buFont typeface="Arial" panose="020B0604020202020204" pitchFamily="34" charset="0"/>
              <a:buChar char="•"/>
            </a:pPr>
            <a:r>
              <a:rPr lang="en-US" sz="1200" dirty="0"/>
              <a:t>Joint working on TAFs</a:t>
            </a:r>
          </a:p>
          <a:p>
            <a:pPr marL="342900" indent="-228600" algn="l">
              <a:buFont typeface="Arial" panose="020B0604020202020204" pitchFamily="34" charset="0"/>
              <a:buChar char="•"/>
            </a:pPr>
            <a:r>
              <a:rPr lang="en-US" sz="1200" dirty="0"/>
              <a:t>Attendance at early help networks</a:t>
            </a:r>
          </a:p>
          <a:p>
            <a:pPr marL="342900" indent="-228600" algn="l">
              <a:buFont typeface="Arial" panose="020B0604020202020204" pitchFamily="34" charset="0"/>
              <a:buChar char="•"/>
            </a:pPr>
            <a:r>
              <a:rPr lang="en-US" sz="1200" dirty="0"/>
              <a:t>Joint work between Mental Health Support Services School Nurses and LCSS </a:t>
            </a:r>
          </a:p>
          <a:p>
            <a:r>
              <a:rPr lang="en-GB" dirty="0"/>
              <a:t>Add in MHST and early network meetings</a:t>
            </a:r>
          </a:p>
          <a:p>
            <a:r>
              <a:rPr lang="en-GB" dirty="0"/>
              <a:t>Joint work between MHSTs, SHNs and LCSS to support schools.</a:t>
            </a:r>
          </a:p>
          <a:p>
            <a:endParaRPr lang="en-GB" dirty="0"/>
          </a:p>
          <a:p>
            <a:r>
              <a:rPr lang="en-GB" dirty="0"/>
              <a:t>Neglect practitioners forum has broad health attendance.</a:t>
            </a:r>
          </a:p>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16</a:t>
            </a:fld>
            <a:endParaRPr lang="en-GB"/>
          </a:p>
        </p:txBody>
      </p:sp>
    </p:spTree>
    <p:extLst>
      <p:ext uri="{BB962C8B-B14F-4D97-AF65-F5344CB8AC3E}">
        <p14:creationId xmlns:p14="http://schemas.microsoft.com/office/powerpoint/2010/main" val="3956094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Char char="•"/>
            </a:pPr>
            <a:r>
              <a:rPr lang="en-US" sz="1200" dirty="0">
                <a:solidFill>
                  <a:schemeClr val="bg1"/>
                </a:solidFill>
                <a:cs typeface="Calibri" panose="020F0502020204030204"/>
              </a:rPr>
              <a:t>Assessment at HCP core contacts to identify children at risk of neglect (inc. use of tools)</a:t>
            </a:r>
          </a:p>
          <a:p>
            <a:pPr marL="342900" indent="-342900" algn="l">
              <a:buChar char="•"/>
            </a:pPr>
            <a:r>
              <a:rPr lang="en-US" sz="1200" dirty="0">
                <a:solidFill>
                  <a:schemeClr val="bg1"/>
                </a:solidFill>
                <a:cs typeface="Calibri" panose="020F0502020204030204"/>
              </a:rPr>
              <a:t>CNN packages of care to support parents around toilet training, positive parenting </a:t>
            </a:r>
            <a:r>
              <a:rPr lang="en-US" sz="1200" dirty="0" err="1">
                <a:solidFill>
                  <a:schemeClr val="bg1"/>
                </a:solidFill>
                <a:cs typeface="Calibri" panose="020F0502020204030204"/>
              </a:rPr>
              <a:t>etc</a:t>
            </a:r>
            <a:endParaRPr lang="en-US" sz="1200" dirty="0">
              <a:solidFill>
                <a:schemeClr val="bg1"/>
              </a:solidFill>
              <a:cs typeface="Calibri" panose="020F0502020204030204"/>
            </a:endParaRPr>
          </a:p>
          <a:p>
            <a:pPr marL="342900" indent="-342900" algn="l">
              <a:buChar char="•"/>
            </a:pPr>
            <a:r>
              <a:rPr lang="en-US" sz="1200" dirty="0">
                <a:solidFill>
                  <a:schemeClr val="bg1"/>
                </a:solidFill>
                <a:cs typeface="Calibri" panose="020F0502020204030204"/>
              </a:rPr>
              <a:t>HV pathway for parents with vulnerabilities with increased contact pattern</a:t>
            </a:r>
          </a:p>
          <a:p>
            <a:pPr marL="342900" indent="-342900" algn="l">
              <a:buChar char="•"/>
            </a:pPr>
            <a:r>
              <a:rPr lang="en-US" sz="1200" dirty="0">
                <a:solidFill>
                  <a:schemeClr val="bg1"/>
                </a:solidFill>
                <a:cs typeface="Calibri" panose="020F0502020204030204"/>
              </a:rPr>
              <a:t>Antenatal visit for expectant mums scoring 3&amp;4. Should include discussion with midwife, especially where there is non engagement</a:t>
            </a:r>
          </a:p>
          <a:p>
            <a:pPr marL="342900" indent="-342900" algn="l">
              <a:buChar char="•"/>
            </a:pPr>
            <a:r>
              <a:rPr lang="en-US" sz="1200" dirty="0">
                <a:solidFill>
                  <a:schemeClr val="bg1"/>
                </a:solidFill>
                <a:cs typeface="Calibri" panose="020F0502020204030204"/>
              </a:rPr>
              <a:t>SEND pathway for parents with children with SEND with increased contact pattern</a:t>
            </a:r>
          </a:p>
          <a:p>
            <a:pPr marL="342900" indent="-342900" algn="l">
              <a:buChar char="•"/>
            </a:pPr>
            <a:r>
              <a:rPr lang="en-US" sz="1200" dirty="0">
                <a:solidFill>
                  <a:schemeClr val="bg1"/>
                </a:solidFill>
                <a:cs typeface="Calibri" panose="020F0502020204030204"/>
              </a:rPr>
              <a:t>EHA training rolled out to whole service, including skill mix staff</a:t>
            </a:r>
          </a:p>
          <a:p>
            <a:pPr marL="342900" indent="-342900" algn="l">
              <a:buChar char="•"/>
            </a:pPr>
            <a:r>
              <a:rPr lang="en-US" sz="1200" dirty="0">
                <a:solidFill>
                  <a:schemeClr val="bg1"/>
                </a:solidFill>
                <a:cs typeface="Calibri" panose="020F0502020204030204"/>
              </a:rPr>
              <a:t>EHA being offered to all UPP families (inc. all on pathway for parents with vulnerabilities and SEND)</a:t>
            </a:r>
          </a:p>
          <a:p>
            <a:pPr marL="342900" indent="-342900" algn="l">
              <a:buChar char="•"/>
            </a:pPr>
            <a:r>
              <a:rPr lang="en-US" sz="1200" dirty="0">
                <a:solidFill>
                  <a:schemeClr val="bg1"/>
                </a:solidFill>
                <a:cs typeface="Calibri" panose="020F0502020204030204"/>
              </a:rPr>
              <a:t>Enhanced universal offer to support development to enhance school readiness</a:t>
            </a:r>
          </a:p>
          <a:p>
            <a:pPr marL="342900" indent="-342900" algn="l">
              <a:buChar char="•"/>
            </a:pPr>
            <a:r>
              <a:rPr lang="en-US" sz="1200" dirty="0">
                <a:solidFill>
                  <a:schemeClr val="bg1"/>
                </a:solidFill>
                <a:cs typeface="Calibri" panose="020F0502020204030204"/>
              </a:rPr>
              <a:t>HV to SHN transition pathway</a:t>
            </a:r>
          </a:p>
          <a:p>
            <a:r>
              <a:rPr lang="en-US" b="1" dirty="0">
                <a:cs typeface="Calibri"/>
              </a:rPr>
              <a:t>CNN packages of care</a:t>
            </a:r>
            <a:r>
              <a:rPr lang="en-US" dirty="0">
                <a:cs typeface="Calibri"/>
              </a:rPr>
              <a:t> – work prior to EHA, following package of care, may go back to universal provision or increase to UPP with identification of need for EHA and involvement of additional services</a:t>
            </a:r>
          </a:p>
          <a:p>
            <a:r>
              <a:rPr lang="en-US" b="1" dirty="0">
                <a:cs typeface="Calibri"/>
              </a:rPr>
              <a:t>Pathways for parents with vulnerabilities: </a:t>
            </a:r>
            <a:r>
              <a:rPr lang="en-US" dirty="0">
                <a:cs typeface="Calibri"/>
              </a:rPr>
              <a:t>New pathway written and being introduced in the Autumn, to identify parents with vulnerabilities which may affect parenting, inc. learning disability, complex or long standing mental health. Increased visiting pattern inc. more intense support of parents with learning difficulties by skill mix staff in the early months.  Children of parents with vulnerabilities will be given UPP level of service</a:t>
            </a:r>
          </a:p>
          <a:p>
            <a:r>
              <a:rPr lang="en-US" b="1" dirty="0">
                <a:cs typeface="Calibri"/>
              </a:rPr>
              <a:t>SEND pathway – </a:t>
            </a:r>
            <a:r>
              <a:rPr lang="en-US" dirty="0">
                <a:cs typeface="Calibri"/>
              </a:rPr>
              <a:t>pathway for parents of children with SEND, will go onto UPP level of service and be offered increased contact. </a:t>
            </a:r>
          </a:p>
          <a:p>
            <a:r>
              <a:rPr lang="en-US" b="1" dirty="0">
                <a:cs typeface="Calibri"/>
              </a:rPr>
              <a:t>EHA training: </a:t>
            </a:r>
            <a:r>
              <a:rPr lang="en-US" dirty="0">
                <a:cs typeface="Calibri"/>
              </a:rPr>
              <a:t>LCSS have provided additional training for all HV service staff inc. skill mix staff</a:t>
            </a:r>
            <a:endParaRPr lang="en-US" b="1" dirty="0">
              <a:cs typeface="Calibri"/>
            </a:endParaRPr>
          </a:p>
          <a:p>
            <a:r>
              <a:rPr lang="en-US" b="1" dirty="0">
                <a:cs typeface="Calibri"/>
              </a:rPr>
              <a:t>EHA: </a:t>
            </a:r>
            <a:r>
              <a:rPr lang="en-US" dirty="0">
                <a:cs typeface="Calibri"/>
              </a:rPr>
              <a:t>To be offered to all families on UPP level of service (where additional services aren't presently involved.)</a:t>
            </a:r>
          </a:p>
          <a:p>
            <a:r>
              <a:rPr lang="en-US" dirty="0">
                <a:cs typeface="Calibri"/>
              </a:rPr>
              <a:t>Huge increase in EHAs completed by </a:t>
            </a:r>
          </a:p>
          <a:p>
            <a:r>
              <a:rPr lang="en-US" b="1" dirty="0">
                <a:cs typeface="Calibri"/>
              </a:rPr>
              <a:t>HV to SHN transition pathway: </a:t>
            </a:r>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17</a:t>
            </a:fld>
            <a:endParaRPr lang="en-GB"/>
          </a:p>
        </p:txBody>
      </p:sp>
    </p:spTree>
    <p:extLst>
      <p:ext uri="{BB962C8B-B14F-4D97-AF65-F5344CB8AC3E}">
        <p14:creationId xmlns:p14="http://schemas.microsoft.com/office/powerpoint/2010/main" val="151043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18</a:t>
            </a:fld>
            <a:endParaRPr lang="en-GB"/>
          </a:p>
        </p:txBody>
      </p:sp>
    </p:spTree>
    <p:extLst>
      <p:ext uri="{BB962C8B-B14F-4D97-AF65-F5344CB8AC3E}">
        <p14:creationId xmlns:p14="http://schemas.microsoft.com/office/powerpoint/2010/main" val="1743935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Research and learning from CSPRs tells us that children are more at risk from neglect if poor school attendance is a feature in their lives.  Exploitation risks are heightened when exclusion is a feature.  </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Action:  EHA has been built into all attendance and exclusion processes, both within Learner Engagement Teams and when receiving referrals from schools.  Schools must now complete EHAs prior to exclusion or making an Attendance referral.  If they have not, reasons are sought by Learner Engagement Officers.</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Impact:  Having shifted the culture to recognising the benefits of early intervention and prevention, Learner Engagement Officers, working with schools, children and families, have prevented 282 exclusions since 2019.  Of the 282, 102 were subjects of EHAs.</a:t>
            </a:r>
          </a:p>
          <a:p>
            <a:r>
              <a:rPr lang="en-GB" dirty="0"/>
              <a:t>Over a 2 year period – could have had 282 children excluded</a:t>
            </a:r>
          </a:p>
          <a:p>
            <a:r>
              <a:rPr lang="en-GB" dirty="0"/>
              <a:t>EHA now in exclusion notification form.</a:t>
            </a:r>
          </a:p>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19</a:t>
            </a:fld>
            <a:endParaRPr lang="en-GB"/>
          </a:p>
        </p:txBody>
      </p:sp>
    </p:spTree>
    <p:extLst>
      <p:ext uri="{BB962C8B-B14F-4D97-AF65-F5344CB8AC3E}">
        <p14:creationId xmlns:p14="http://schemas.microsoft.com/office/powerpoint/2010/main" val="110610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2016: Following child Q SCR - 2 </a:t>
            </a:r>
            <a:r>
              <a:rPr lang="en-GB" dirty="0" err="1"/>
              <a:t>yr</a:t>
            </a:r>
            <a:r>
              <a:rPr lang="en-GB" dirty="0"/>
              <a:t> commitment to raise profile of neglect &amp; commitment across partnership; develop action plan; improve recognition, assessment &amp; timely approach.  Evolved into the Strategy Group with countywide operational group.</a:t>
            </a:r>
          </a:p>
          <a:p>
            <a:pPr marL="171450" indent="-171450">
              <a:buFontTx/>
              <a:buChar char="-"/>
            </a:pPr>
            <a:r>
              <a:rPr lang="en-GB" dirty="0"/>
              <a:t>2018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Ofsted – cumulative effect, timeliness of identification &amp; interventions - concluded that t</a:t>
            </a:r>
            <a:r>
              <a:rPr lang="en-GB" sz="1200" cap="none" dirty="0">
                <a:latin typeface="Arial Narrow" panose="020B0606020202030204" pitchFamily="34" charset="0"/>
              </a:rPr>
              <a:t>he response to neglect is not timely or effective for all children. Consequently a small minority of children remain living in unsatisfactory situations for too long</a:t>
            </a:r>
          </a:p>
          <a:p>
            <a:pPr marL="171450" indent="-171450">
              <a:buFontTx/>
              <a:buChar char="-"/>
            </a:pPr>
            <a:r>
              <a:rPr lang="en-GB" dirty="0"/>
              <a:t>Peer review - colleagues from other LA’s and across the local partnership conducted a peer review – meetings, structured  conversations &amp; reviewed documents and tools.  Identified strengths in leadership, tools, clear strategy and performance framework and good level of self-awareness.  Challenged – too focussed on process and not outcomes; pathways too complex with too many tools; are we too focussed on naming neglect?</a:t>
            </a:r>
          </a:p>
          <a:p>
            <a:pPr marL="171450" indent="-171450">
              <a:buFontTx/>
              <a:buChar char="-"/>
            </a:pPr>
            <a:r>
              <a:rPr lang="en-GB" dirty="0"/>
              <a:t>2020 - 3 operational groups &amp; individual agency plans to improve ownership and impact </a:t>
            </a:r>
          </a:p>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2</a:t>
            </a:fld>
            <a:endParaRPr lang="en-GB"/>
          </a:p>
        </p:txBody>
      </p:sp>
    </p:spTree>
    <p:extLst>
      <p:ext uri="{BB962C8B-B14F-4D97-AF65-F5344CB8AC3E}">
        <p14:creationId xmlns:p14="http://schemas.microsoft.com/office/powerpoint/2010/main" val="2617141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Action - recognising that relationships are key to better understanding underlying reasons for exclusion and poor attendance, a full restorative Practice training offer has been rolled out during 2020-21.  Uptake exceeded target by 75%.</a:t>
            </a:r>
            <a:r>
              <a:rPr lang="en-GB" dirty="0"/>
              <a:t>By introducing a restorative mindset in schools has led to less suspensions and permanent ex and persistence absence. Ultimately meaning more children in school more of the time…which we know means less likely to fall into neglectful situations.</a:t>
            </a:r>
          </a:p>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20</a:t>
            </a:fld>
            <a:endParaRPr lang="en-GB"/>
          </a:p>
        </p:txBody>
      </p:sp>
    </p:spTree>
    <p:extLst>
      <p:ext uri="{BB962C8B-B14F-4D97-AF65-F5344CB8AC3E}">
        <p14:creationId xmlns:p14="http://schemas.microsoft.com/office/powerpoint/2010/main" val="2574421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21</a:t>
            </a:fld>
            <a:endParaRPr lang="en-GB"/>
          </a:p>
        </p:txBody>
      </p:sp>
    </p:spTree>
    <p:extLst>
      <p:ext uri="{BB962C8B-B14F-4D97-AF65-F5344CB8AC3E}">
        <p14:creationId xmlns:p14="http://schemas.microsoft.com/office/powerpoint/2010/main" val="1036660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Mediation with families/door knocks…. Supported children back to school.  If Officers noticed concerns they followed procedures e.g. MASH/EHA</a:t>
            </a:r>
          </a:p>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22</a:t>
            </a:fld>
            <a:endParaRPr lang="en-GB"/>
          </a:p>
        </p:txBody>
      </p:sp>
    </p:spTree>
    <p:extLst>
      <p:ext uri="{BB962C8B-B14F-4D97-AF65-F5344CB8AC3E}">
        <p14:creationId xmlns:p14="http://schemas.microsoft.com/office/powerpoint/2010/main" val="2742588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Brief details of situation for child (ren) and family: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Family consists of Mum, Dad, and 3 children, daughter aged 7, son aged 4 and baby son 11 weeks.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Family had moved to area to be closer to extended family.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Mum had miscarried the previous year and suffered with low mood.</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Previous MASH referral completed by the school due to sons presentation and historical safeguarding concerns around neglect. 4 year old son arriving at school in dirty nappy and dirty feet..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Anonymous referrals x 2 to NSPCC relating to physical chastisement of older children, poor nutrition and poor living conditions.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HV identified concerns around parenting ability and potential parental learning difficulties’ limited reading and writing ability.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4 year old son behavioural concerns and being aggressive to staff and other children in pre-school.</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4 year old son both speech and language and generalised global delay.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Poor home conditions, cramped flat, awaiting rehousing.</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15000"/>
              </a:lnSpc>
              <a:spcAft>
                <a:spcPts val="10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What did you do?</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Complete Early Help Assessment with family.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Multiagency TAF, including Nursery, Pre-school, LCSS, HV, housing officer and parents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Referral to speech and language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Referral to paediatrician for ASD assessment.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Referral to physiotherapy for ‘tip toe’ walking.</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Nursery nurse from health visiting team offered support with toilet training.</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What tools did you use?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Threshold of needs Matrix</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Ages and stages developmental, social and emotional questionnaires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BRSIC speech and language assessment.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What did other services do?</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EH worker – PAMS assessment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Barrier/Challenges?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Parents learning </a:t>
            </a:r>
            <a:r>
              <a:rPr lang="en-GB" sz="1200" dirty="0" err="1">
                <a:effectLst/>
                <a:latin typeface="Arial" panose="020B0604020202020204" pitchFamily="34" charset="0"/>
                <a:ea typeface="Times New Roman" panose="02020603050405020304" pitchFamily="18" charset="0"/>
                <a:cs typeface="Times New Roman" panose="02020603050405020304" pitchFamily="18" charset="0"/>
              </a:rPr>
              <a:t>diffiuclites</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and parental understanding and </a:t>
            </a:r>
            <a:r>
              <a:rPr lang="en-GB" sz="1200" dirty="0" err="1">
                <a:effectLst/>
                <a:latin typeface="Arial" panose="020B0604020202020204" pitchFamily="34" charset="0"/>
                <a:ea typeface="Times New Roman" panose="02020603050405020304" pitchFamily="18" charset="0"/>
                <a:cs typeface="Times New Roman" panose="02020603050405020304" pitchFamily="18" charset="0"/>
              </a:rPr>
              <a:t>capcity</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5000"/>
              </a:lnSpc>
              <a:spcAft>
                <a:spcPts val="1000"/>
              </a:spcAft>
              <a:buFont typeface="Symbol" panose="05050102010706020507" pitchFamily="18" charset="2"/>
              <a:buChar cha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Health visitor referred 4 year old son to Community paediatrics due to developmental concerns and an MDA assessment completed led to a diagnosis and support package.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EHCP completed for 4 year old son including a successful application for admission to a specialist school.</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4 year old son regularly attending speech and language appointments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Reward/rota system set up at home to ensure the children are clean, tidy and are taking responsibility for their hygiene needs- this improvement has been witnessed by all agencies in the home and at school.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Mum communicates with school on a regular basis about their concerns and wants to make any changes that will improve outcomes for her children.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Family engaging well with all services they are working with.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Good routine implemented around bedtime for children.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Mum taking regular exercise to improve her mental health.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Family successfully applied for disability living allowance.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Mum seeking appropriate and timely advice from GP regarding any health concerns for the children.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Dad more supportive, additional support offered by extended family and neighbours.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Mum successfully returned to work following maternity leave.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Most recent TAF meeting – all agencies agreed they currently had no concerns.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23</a:t>
            </a:fld>
            <a:endParaRPr lang="en-GB"/>
          </a:p>
        </p:txBody>
      </p:sp>
    </p:spTree>
    <p:extLst>
      <p:ext uri="{BB962C8B-B14F-4D97-AF65-F5344CB8AC3E}">
        <p14:creationId xmlns:p14="http://schemas.microsoft.com/office/powerpoint/2010/main" val="2770721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24</a:t>
            </a:fld>
            <a:endParaRPr lang="en-GB"/>
          </a:p>
        </p:txBody>
      </p:sp>
    </p:spTree>
    <p:extLst>
      <p:ext uri="{BB962C8B-B14F-4D97-AF65-F5344CB8AC3E}">
        <p14:creationId xmlns:p14="http://schemas.microsoft.com/office/powerpoint/2010/main" val="150601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3</a:t>
            </a:fld>
            <a:endParaRPr lang="en-GB"/>
          </a:p>
        </p:txBody>
      </p:sp>
    </p:spTree>
    <p:extLst>
      <p:ext uri="{BB962C8B-B14F-4D97-AF65-F5344CB8AC3E}">
        <p14:creationId xmlns:p14="http://schemas.microsoft.com/office/powerpoint/2010/main" val="41365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2</a:t>
            </a:r>
            <a:r>
              <a:rPr lang="en-GB" baseline="30000" dirty="0"/>
              <a:t>nd</a:t>
            </a:r>
            <a:r>
              <a:rPr lang="en-GB" dirty="0"/>
              <a:t> year of monitoring activity around neglect</a:t>
            </a:r>
          </a:p>
          <a:p>
            <a:pPr marL="171450" indent="-171450">
              <a:buFont typeface="Arial" panose="020B0604020202020204" pitchFamily="34" charset="0"/>
              <a:buChar char="•"/>
            </a:pPr>
            <a:r>
              <a:rPr lang="en-GB" dirty="0"/>
              <a:t>Identification remains low at early help stage but there are signs of improvement.  The presenting factor abuse and neglect has been split into 2 so neglect alone can be selected in case of reluctance by partner agencies to record abuse.</a:t>
            </a:r>
          </a:p>
          <a:p>
            <a:pPr marL="171450" indent="-171450">
              <a:buFont typeface="Arial" panose="020B0604020202020204" pitchFamily="34" charset="0"/>
              <a:buChar char="•"/>
            </a:pPr>
            <a:r>
              <a:rPr lang="en-GB" dirty="0"/>
              <a:t>Identification at the start of a child in need plan has improved but is still well below the national average</a:t>
            </a:r>
          </a:p>
          <a:p>
            <a:pPr marL="171450" indent="-171450">
              <a:buFont typeface="Arial" panose="020B0604020202020204" pitchFamily="34" charset="0"/>
              <a:buChar char="•"/>
            </a:pPr>
            <a:r>
              <a:rPr lang="en-GB" dirty="0"/>
              <a:t>Proportion of new CP for neglect has been consistently higher than national average but appears to be reducing</a:t>
            </a:r>
          </a:p>
          <a:p>
            <a:pPr marL="171450" indent="-171450">
              <a:buFont typeface="Arial" panose="020B0604020202020204" pitchFamily="34" charset="0"/>
              <a:buChar char="•"/>
            </a:pPr>
            <a:r>
              <a:rPr lang="en-GB" dirty="0"/>
              <a:t>The proportion of children becoming cared for fluctuates but is well below national average</a:t>
            </a:r>
          </a:p>
          <a:p>
            <a:pPr marL="171450" indent="-171450">
              <a:buFont typeface="Arial" panose="020B0604020202020204" pitchFamily="34" charset="0"/>
              <a:buChar char="•"/>
            </a:pPr>
            <a:r>
              <a:rPr lang="en-GB" dirty="0"/>
              <a:t>There appears to be a steady increase in the proportion of children starting statutory plans who are known to early help services.</a:t>
            </a:r>
          </a:p>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4</a:t>
            </a:fld>
            <a:endParaRPr lang="en-GB"/>
          </a:p>
        </p:txBody>
      </p:sp>
    </p:spTree>
    <p:extLst>
      <p:ext uri="{BB962C8B-B14F-4D97-AF65-F5344CB8AC3E}">
        <p14:creationId xmlns:p14="http://schemas.microsoft.com/office/powerpoint/2010/main" val="332312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139 separate neglect tools were recorded on 1,574 child and family assessments completed in the first quarter of 21/22.</a:t>
            </a:r>
          </a:p>
          <a:p>
            <a:pPr marL="171450" indent="-171450">
              <a:buFont typeface="Arial" panose="020B0604020202020204" pitchFamily="34" charset="0"/>
              <a:buChar char="•"/>
            </a:pPr>
            <a:r>
              <a:rPr lang="en-GB" dirty="0"/>
              <a:t>The proportion of Child Protection conferences where a multi-agency chronology informed decision making continues to improve.  In the first quarter of 21/22 it was 66% for initial and 64% for review conferences compared with 29% and 51% respectively in the same period a year ago.</a:t>
            </a:r>
          </a:p>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5</a:t>
            </a:fld>
            <a:endParaRPr lang="en-GB"/>
          </a:p>
        </p:txBody>
      </p:sp>
    </p:spTree>
    <p:extLst>
      <p:ext uri="{BB962C8B-B14F-4D97-AF65-F5344CB8AC3E}">
        <p14:creationId xmlns:p14="http://schemas.microsoft.com/office/powerpoint/2010/main" val="365992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Data relates to academic year 20/21 to the beginning of April </a:t>
            </a:r>
          </a:p>
          <a:p>
            <a:pPr marL="171450" indent="-171450">
              <a:buFont typeface="Arial" panose="020B0604020202020204" pitchFamily="34" charset="0"/>
              <a:buChar char="•"/>
            </a:pPr>
            <a:r>
              <a:rPr lang="en-GB" dirty="0"/>
              <a:t>The worrying disparity between children in the 3 cohorts and rates for all school-age children remains.</a:t>
            </a:r>
          </a:p>
          <a:p>
            <a:pPr marL="285750" lvl="0" indent="-285750">
              <a:buFont typeface="Arial" panose="020B0604020202020204" pitchFamily="34" charset="0"/>
              <a:buChar char="•"/>
            </a:pPr>
            <a:r>
              <a:rPr lang="en-GB" sz="1200" dirty="0">
                <a:effectLst/>
                <a:latin typeface="Arial" panose="020B0604020202020204" pitchFamily="34" charset="0"/>
                <a:ea typeface="Calibri" panose="020F0502020204030204" pitchFamily="34" charset="0"/>
              </a:rPr>
              <a:t>Children starting a Child in Need plan recorded 3 times the overall absence rates of all children combined.  Child Protection Plans and Children commencing a period of care had over 1 ½ times the rate. </a:t>
            </a:r>
          </a:p>
          <a:p>
            <a:pPr marL="285750" lvl="0" indent="-285750">
              <a:buFont typeface="Arial" panose="020B0604020202020204" pitchFamily="34" charset="0"/>
              <a:buChar char="•"/>
            </a:pPr>
            <a:r>
              <a:rPr lang="en-GB" sz="1200" dirty="0">
                <a:effectLst/>
                <a:latin typeface="Arial" panose="020B0604020202020204" pitchFamily="34" charset="0"/>
                <a:ea typeface="Calibri" panose="020F0502020204030204" pitchFamily="34" charset="0"/>
              </a:rPr>
              <a:t>Persistent absence rates were 3 times as high for children starting a Child in Need plan or period of care, and twice as high for Child Protection plans. </a:t>
            </a:r>
          </a:p>
          <a:p>
            <a:pPr marL="285750" lvl="0" indent="-285750">
              <a:buFont typeface="Arial" panose="020B0604020202020204" pitchFamily="34" charset="0"/>
              <a:buChar char="•"/>
            </a:pPr>
            <a:r>
              <a:rPr lang="en-GB" sz="1200" dirty="0">
                <a:effectLst/>
                <a:latin typeface="Arial" panose="020B0604020202020204" pitchFamily="34" charset="0"/>
                <a:ea typeface="Calibri" panose="020F0502020204030204" pitchFamily="34" charset="0"/>
              </a:rPr>
              <a:t>There is a very significant gap between the proportion of children in these groups who had attendance of less than 95% when compared with all children.  Half of children with a new CP plan had less than 95% attendance.</a:t>
            </a:r>
          </a:p>
          <a:p>
            <a:pPr marL="285750" lvl="0" indent="-285750">
              <a:buFont typeface="Arial" panose="020B0604020202020204" pitchFamily="34" charset="0"/>
              <a:buChar char="•"/>
            </a:pPr>
            <a:r>
              <a:rPr lang="en-GB" sz="1200" dirty="0">
                <a:effectLst/>
                <a:latin typeface="Arial" panose="020B0604020202020204" pitchFamily="34" charset="0"/>
                <a:ea typeface="Calibri" panose="020F0502020204030204" pitchFamily="34" charset="0"/>
              </a:rPr>
              <a:t>No child starting a plan or a period of care received a permanent exclusion in the period, but 3 children starting a Child in Need plan and 1 commencing a period of care received a fixed-term exclusion in the school year.</a:t>
            </a:r>
          </a:p>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6</a:t>
            </a:fld>
            <a:endParaRPr lang="en-GB"/>
          </a:p>
        </p:txBody>
      </p:sp>
    </p:spTree>
    <p:extLst>
      <p:ext uri="{BB962C8B-B14F-4D97-AF65-F5344CB8AC3E}">
        <p14:creationId xmlns:p14="http://schemas.microsoft.com/office/powerpoint/2010/main" val="3821076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rPr>
              <a:t>58% of Child in Need plans for neglect were completed within 9 months. No target has been set yet, and no comparative data is available</a:t>
            </a: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rPr>
              <a:t>The proportion of Child Protection Plans for neglect completed in 18 months has increased again to 96% and is the same as for all other categories of abuse.  </a:t>
            </a: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rPr>
              <a:t>Of the 123 children with a new Child Protection Plans for neglect in the quarter, 36% (44) were a repeat plan. </a:t>
            </a:r>
          </a:p>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7</a:t>
            </a:fld>
            <a:endParaRPr lang="en-GB"/>
          </a:p>
        </p:txBody>
      </p:sp>
    </p:spTree>
    <p:extLst>
      <p:ext uri="{BB962C8B-B14F-4D97-AF65-F5344CB8AC3E}">
        <p14:creationId xmlns:p14="http://schemas.microsoft.com/office/powerpoint/2010/main" val="3922551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8</a:t>
            </a:fld>
            <a:endParaRPr lang="en-GB"/>
          </a:p>
        </p:txBody>
      </p:sp>
    </p:spTree>
    <p:extLst>
      <p:ext uri="{BB962C8B-B14F-4D97-AF65-F5344CB8AC3E}">
        <p14:creationId xmlns:p14="http://schemas.microsoft.com/office/powerpoint/2010/main" val="254241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Learning review evidencing severe neglect of  two children could have been prevented if threshold need guidance had been understood and Early Help provided</a:t>
            </a:r>
          </a:p>
          <a:p>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Ensure that there is a cultural shift across universal services so that Early Help Assessments continue to be developed as a helpful multi-agency tool to use to understand a family’s story/provision of support services and that there are clear messages as to how an Early Help Assessment can help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Set up a multi agency  Early Help Assessment Task and Finish Group to carry out a multi-agency review, take stock of where we are, identify what is going well and what are the challenges that need to be addressed to achieve a position where majority of practitioners use the early help assessment  to achieve the above intention </a:t>
            </a:r>
          </a:p>
          <a:p>
            <a:endParaRPr lang="en-GB" dirty="0"/>
          </a:p>
          <a:p>
            <a:r>
              <a:rPr lang="en-GB" dirty="0">
                <a:hlinkClick r:id="rId3"/>
              </a:rPr>
              <a:t>Protecting children from neglect | NSPCC Learning</a:t>
            </a:r>
            <a:endParaRPr lang="en-GB" dirty="0"/>
          </a:p>
          <a:p>
            <a:endParaRPr lang="en-GB" dirty="0"/>
          </a:p>
        </p:txBody>
      </p:sp>
      <p:sp>
        <p:nvSpPr>
          <p:cNvPr id="4" name="Slide Number Placeholder 3"/>
          <p:cNvSpPr>
            <a:spLocks noGrp="1"/>
          </p:cNvSpPr>
          <p:nvPr>
            <p:ph type="sldNum" sz="quarter" idx="5"/>
          </p:nvPr>
        </p:nvSpPr>
        <p:spPr/>
        <p:txBody>
          <a:bodyPr/>
          <a:lstStyle/>
          <a:p>
            <a:fld id="{7C3B959A-6019-4650-BEEE-3845CD4CAB29}" type="slidenum">
              <a:rPr lang="en-GB" smtClean="0"/>
              <a:t>9</a:t>
            </a:fld>
            <a:endParaRPr lang="en-GB"/>
          </a:p>
        </p:txBody>
      </p:sp>
    </p:spTree>
    <p:extLst>
      <p:ext uri="{BB962C8B-B14F-4D97-AF65-F5344CB8AC3E}">
        <p14:creationId xmlns:p14="http://schemas.microsoft.com/office/powerpoint/2010/main" val="380315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0C63A-BE25-4675-B110-DE11151C40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338236-BB68-4326-B213-B2B05825E1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2A7BE2-98A0-443B-AB10-107235F16F11}"/>
              </a:ext>
            </a:extLst>
          </p:cNvPr>
          <p:cNvSpPr>
            <a:spLocks noGrp="1"/>
          </p:cNvSpPr>
          <p:nvPr>
            <p:ph type="dt" sz="half" idx="10"/>
          </p:nvPr>
        </p:nvSpPr>
        <p:spPr/>
        <p:txBody>
          <a:bodyPr/>
          <a:lstStyle/>
          <a:p>
            <a:fld id="{52D2B358-1269-45B6-A98B-BBE107D907E2}" type="datetimeFigureOut">
              <a:rPr lang="en-GB" smtClean="0"/>
              <a:t>16/09/2021</a:t>
            </a:fld>
            <a:endParaRPr lang="en-GB"/>
          </a:p>
        </p:txBody>
      </p:sp>
      <p:sp>
        <p:nvSpPr>
          <p:cNvPr id="5" name="Footer Placeholder 4">
            <a:extLst>
              <a:ext uri="{FF2B5EF4-FFF2-40B4-BE49-F238E27FC236}">
                <a16:creationId xmlns:a16="http://schemas.microsoft.com/office/drawing/2014/main" id="{040B7490-7628-42D1-91F8-E3E3EA10C0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00B6EB-53C0-4A0B-92D4-B1A7BE48D241}"/>
              </a:ext>
            </a:extLst>
          </p:cNvPr>
          <p:cNvSpPr>
            <a:spLocks noGrp="1"/>
          </p:cNvSpPr>
          <p:nvPr>
            <p:ph type="sldNum" sz="quarter" idx="12"/>
          </p:nvPr>
        </p:nvSpPr>
        <p:spPr/>
        <p:txBody>
          <a:bodyPr/>
          <a:lstStyle/>
          <a:p>
            <a:fld id="{E68245E2-8D31-45D2-B5FE-90799B18D1A2}" type="slidenum">
              <a:rPr lang="en-GB" smtClean="0"/>
              <a:t>‹#›</a:t>
            </a:fld>
            <a:endParaRPr lang="en-GB"/>
          </a:p>
        </p:txBody>
      </p:sp>
    </p:spTree>
    <p:extLst>
      <p:ext uri="{BB962C8B-B14F-4D97-AF65-F5344CB8AC3E}">
        <p14:creationId xmlns:p14="http://schemas.microsoft.com/office/powerpoint/2010/main" val="4073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C7F3-3FA7-4542-ADA9-F296F5318D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10F8FB-A9EE-4C1B-8745-A82CB239A5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462C09-E7F0-4FFF-8D8A-F8CDD2E86AF6}"/>
              </a:ext>
            </a:extLst>
          </p:cNvPr>
          <p:cNvSpPr>
            <a:spLocks noGrp="1"/>
          </p:cNvSpPr>
          <p:nvPr>
            <p:ph type="dt" sz="half" idx="10"/>
          </p:nvPr>
        </p:nvSpPr>
        <p:spPr/>
        <p:txBody>
          <a:bodyPr/>
          <a:lstStyle/>
          <a:p>
            <a:fld id="{52D2B358-1269-45B6-A98B-BBE107D907E2}" type="datetimeFigureOut">
              <a:rPr lang="en-GB" smtClean="0"/>
              <a:t>16/09/2021</a:t>
            </a:fld>
            <a:endParaRPr lang="en-GB"/>
          </a:p>
        </p:txBody>
      </p:sp>
      <p:sp>
        <p:nvSpPr>
          <p:cNvPr id="5" name="Footer Placeholder 4">
            <a:extLst>
              <a:ext uri="{FF2B5EF4-FFF2-40B4-BE49-F238E27FC236}">
                <a16:creationId xmlns:a16="http://schemas.microsoft.com/office/drawing/2014/main" id="{F6AD7E75-1F16-4274-8E55-B9943BF2CF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9A948F-6619-4ED2-A8F0-8E351A350B0D}"/>
              </a:ext>
            </a:extLst>
          </p:cNvPr>
          <p:cNvSpPr>
            <a:spLocks noGrp="1"/>
          </p:cNvSpPr>
          <p:nvPr>
            <p:ph type="sldNum" sz="quarter" idx="12"/>
          </p:nvPr>
        </p:nvSpPr>
        <p:spPr/>
        <p:txBody>
          <a:bodyPr/>
          <a:lstStyle/>
          <a:p>
            <a:fld id="{E68245E2-8D31-45D2-B5FE-90799B18D1A2}" type="slidenum">
              <a:rPr lang="en-GB" smtClean="0"/>
              <a:t>‹#›</a:t>
            </a:fld>
            <a:endParaRPr lang="en-GB"/>
          </a:p>
        </p:txBody>
      </p:sp>
    </p:spTree>
    <p:extLst>
      <p:ext uri="{BB962C8B-B14F-4D97-AF65-F5344CB8AC3E}">
        <p14:creationId xmlns:p14="http://schemas.microsoft.com/office/powerpoint/2010/main" val="175638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2A68AF-3AAF-4F41-917E-4AD38366AC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63AA55-FF89-45B1-982B-BEAA41C45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214862-BBD9-4E45-B1D2-F0482557E6F8}"/>
              </a:ext>
            </a:extLst>
          </p:cNvPr>
          <p:cNvSpPr>
            <a:spLocks noGrp="1"/>
          </p:cNvSpPr>
          <p:nvPr>
            <p:ph type="dt" sz="half" idx="10"/>
          </p:nvPr>
        </p:nvSpPr>
        <p:spPr/>
        <p:txBody>
          <a:bodyPr/>
          <a:lstStyle/>
          <a:p>
            <a:fld id="{52D2B358-1269-45B6-A98B-BBE107D907E2}" type="datetimeFigureOut">
              <a:rPr lang="en-GB" smtClean="0"/>
              <a:t>16/09/2021</a:t>
            </a:fld>
            <a:endParaRPr lang="en-GB"/>
          </a:p>
        </p:txBody>
      </p:sp>
      <p:sp>
        <p:nvSpPr>
          <p:cNvPr id="5" name="Footer Placeholder 4">
            <a:extLst>
              <a:ext uri="{FF2B5EF4-FFF2-40B4-BE49-F238E27FC236}">
                <a16:creationId xmlns:a16="http://schemas.microsoft.com/office/drawing/2014/main" id="{DACA2B32-8C88-4895-9124-DF8E6728D4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FE789F-1D2A-4AA4-8662-033C4E0E6DF2}"/>
              </a:ext>
            </a:extLst>
          </p:cNvPr>
          <p:cNvSpPr>
            <a:spLocks noGrp="1"/>
          </p:cNvSpPr>
          <p:nvPr>
            <p:ph type="sldNum" sz="quarter" idx="12"/>
          </p:nvPr>
        </p:nvSpPr>
        <p:spPr/>
        <p:txBody>
          <a:bodyPr/>
          <a:lstStyle/>
          <a:p>
            <a:fld id="{E68245E2-8D31-45D2-B5FE-90799B18D1A2}" type="slidenum">
              <a:rPr lang="en-GB" smtClean="0"/>
              <a:t>‹#›</a:t>
            </a:fld>
            <a:endParaRPr lang="en-GB"/>
          </a:p>
        </p:txBody>
      </p:sp>
    </p:spTree>
    <p:extLst>
      <p:ext uri="{BB962C8B-B14F-4D97-AF65-F5344CB8AC3E}">
        <p14:creationId xmlns:p14="http://schemas.microsoft.com/office/powerpoint/2010/main" val="238994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8C5D-F28A-493F-B140-8E5813267B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14B8D9-EFD2-490D-B9C1-3E658338A1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C3362B-A6F0-4813-8814-D1A5DB200512}"/>
              </a:ext>
            </a:extLst>
          </p:cNvPr>
          <p:cNvSpPr>
            <a:spLocks noGrp="1"/>
          </p:cNvSpPr>
          <p:nvPr>
            <p:ph type="dt" sz="half" idx="10"/>
          </p:nvPr>
        </p:nvSpPr>
        <p:spPr/>
        <p:txBody>
          <a:bodyPr/>
          <a:lstStyle/>
          <a:p>
            <a:fld id="{52D2B358-1269-45B6-A98B-BBE107D907E2}" type="datetimeFigureOut">
              <a:rPr lang="en-GB" smtClean="0"/>
              <a:t>16/09/2021</a:t>
            </a:fld>
            <a:endParaRPr lang="en-GB"/>
          </a:p>
        </p:txBody>
      </p:sp>
      <p:sp>
        <p:nvSpPr>
          <p:cNvPr id="5" name="Footer Placeholder 4">
            <a:extLst>
              <a:ext uri="{FF2B5EF4-FFF2-40B4-BE49-F238E27FC236}">
                <a16:creationId xmlns:a16="http://schemas.microsoft.com/office/drawing/2014/main" id="{5B1C949A-51C3-46FD-8194-072F9C9D4A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CD3C18-B50F-4C78-A540-8807EC999241}"/>
              </a:ext>
            </a:extLst>
          </p:cNvPr>
          <p:cNvSpPr>
            <a:spLocks noGrp="1"/>
          </p:cNvSpPr>
          <p:nvPr>
            <p:ph type="sldNum" sz="quarter" idx="12"/>
          </p:nvPr>
        </p:nvSpPr>
        <p:spPr/>
        <p:txBody>
          <a:bodyPr/>
          <a:lstStyle/>
          <a:p>
            <a:fld id="{E68245E2-8D31-45D2-B5FE-90799B18D1A2}" type="slidenum">
              <a:rPr lang="en-GB" smtClean="0"/>
              <a:t>‹#›</a:t>
            </a:fld>
            <a:endParaRPr lang="en-GB"/>
          </a:p>
        </p:txBody>
      </p:sp>
    </p:spTree>
    <p:extLst>
      <p:ext uri="{BB962C8B-B14F-4D97-AF65-F5344CB8AC3E}">
        <p14:creationId xmlns:p14="http://schemas.microsoft.com/office/powerpoint/2010/main" val="393079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2244-E839-45A5-96EC-C4C06C144B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27727E-D808-4710-9EA4-244ACF904A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F8E5A8-B37D-41C9-983C-8464E9A195F1}"/>
              </a:ext>
            </a:extLst>
          </p:cNvPr>
          <p:cNvSpPr>
            <a:spLocks noGrp="1"/>
          </p:cNvSpPr>
          <p:nvPr>
            <p:ph type="dt" sz="half" idx="10"/>
          </p:nvPr>
        </p:nvSpPr>
        <p:spPr/>
        <p:txBody>
          <a:bodyPr/>
          <a:lstStyle/>
          <a:p>
            <a:fld id="{52D2B358-1269-45B6-A98B-BBE107D907E2}" type="datetimeFigureOut">
              <a:rPr lang="en-GB" smtClean="0"/>
              <a:t>16/09/2021</a:t>
            </a:fld>
            <a:endParaRPr lang="en-GB"/>
          </a:p>
        </p:txBody>
      </p:sp>
      <p:sp>
        <p:nvSpPr>
          <p:cNvPr id="5" name="Footer Placeholder 4">
            <a:extLst>
              <a:ext uri="{FF2B5EF4-FFF2-40B4-BE49-F238E27FC236}">
                <a16:creationId xmlns:a16="http://schemas.microsoft.com/office/drawing/2014/main" id="{C8A1A327-01B9-443E-82F0-58CF299F73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C4FC95-472A-4C03-BF91-4996E6C0385B}"/>
              </a:ext>
            </a:extLst>
          </p:cNvPr>
          <p:cNvSpPr>
            <a:spLocks noGrp="1"/>
          </p:cNvSpPr>
          <p:nvPr>
            <p:ph type="sldNum" sz="quarter" idx="12"/>
          </p:nvPr>
        </p:nvSpPr>
        <p:spPr/>
        <p:txBody>
          <a:bodyPr/>
          <a:lstStyle/>
          <a:p>
            <a:fld id="{E68245E2-8D31-45D2-B5FE-90799B18D1A2}" type="slidenum">
              <a:rPr lang="en-GB" smtClean="0"/>
              <a:t>‹#›</a:t>
            </a:fld>
            <a:endParaRPr lang="en-GB"/>
          </a:p>
        </p:txBody>
      </p:sp>
    </p:spTree>
    <p:extLst>
      <p:ext uri="{BB962C8B-B14F-4D97-AF65-F5344CB8AC3E}">
        <p14:creationId xmlns:p14="http://schemas.microsoft.com/office/powerpoint/2010/main" val="309393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E7BC-6B86-4B97-A6B3-DE83735BC2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1DBAFE-25BE-48D9-B36B-D6BF956D16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59A30B-475E-45B9-A69F-A3AAA63F84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98FF04-2D11-4500-BFDB-65521E3F9CF6}"/>
              </a:ext>
            </a:extLst>
          </p:cNvPr>
          <p:cNvSpPr>
            <a:spLocks noGrp="1"/>
          </p:cNvSpPr>
          <p:nvPr>
            <p:ph type="dt" sz="half" idx="10"/>
          </p:nvPr>
        </p:nvSpPr>
        <p:spPr/>
        <p:txBody>
          <a:bodyPr/>
          <a:lstStyle/>
          <a:p>
            <a:fld id="{52D2B358-1269-45B6-A98B-BBE107D907E2}" type="datetimeFigureOut">
              <a:rPr lang="en-GB" smtClean="0"/>
              <a:t>16/09/2021</a:t>
            </a:fld>
            <a:endParaRPr lang="en-GB"/>
          </a:p>
        </p:txBody>
      </p:sp>
      <p:sp>
        <p:nvSpPr>
          <p:cNvPr id="6" name="Footer Placeholder 5">
            <a:extLst>
              <a:ext uri="{FF2B5EF4-FFF2-40B4-BE49-F238E27FC236}">
                <a16:creationId xmlns:a16="http://schemas.microsoft.com/office/drawing/2014/main" id="{E43BE03A-88F8-47CC-A79D-660F4E4A49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D391F9-96DA-4016-AC5C-FE770B11C354}"/>
              </a:ext>
            </a:extLst>
          </p:cNvPr>
          <p:cNvSpPr>
            <a:spLocks noGrp="1"/>
          </p:cNvSpPr>
          <p:nvPr>
            <p:ph type="sldNum" sz="quarter" idx="12"/>
          </p:nvPr>
        </p:nvSpPr>
        <p:spPr/>
        <p:txBody>
          <a:bodyPr/>
          <a:lstStyle/>
          <a:p>
            <a:fld id="{E68245E2-8D31-45D2-B5FE-90799B18D1A2}" type="slidenum">
              <a:rPr lang="en-GB" smtClean="0"/>
              <a:t>‹#›</a:t>
            </a:fld>
            <a:endParaRPr lang="en-GB"/>
          </a:p>
        </p:txBody>
      </p:sp>
    </p:spTree>
    <p:extLst>
      <p:ext uri="{BB962C8B-B14F-4D97-AF65-F5344CB8AC3E}">
        <p14:creationId xmlns:p14="http://schemas.microsoft.com/office/powerpoint/2010/main" val="104448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DCF4-449B-4AC5-B886-649C97040B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9A3F36-9EAC-43A7-AFEE-BBDF1ADDCB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E6A67-83D3-4C55-8615-5EE90A814D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E50D91-F9BC-4672-B07B-054D8A2932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F22B74-727F-4EF5-82D7-55F33CF93F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E7A40C-9D4D-40DF-8358-D320A308F18A}"/>
              </a:ext>
            </a:extLst>
          </p:cNvPr>
          <p:cNvSpPr>
            <a:spLocks noGrp="1"/>
          </p:cNvSpPr>
          <p:nvPr>
            <p:ph type="dt" sz="half" idx="10"/>
          </p:nvPr>
        </p:nvSpPr>
        <p:spPr/>
        <p:txBody>
          <a:bodyPr/>
          <a:lstStyle/>
          <a:p>
            <a:fld id="{52D2B358-1269-45B6-A98B-BBE107D907E2}" type="datetimeFigureOut">
              <a:rPr lang="en-GB" smtClean="0"/>
              <a:t>16/09/2021</a:t>
            </a:fld>
            <a:endParaRPr lang="en-GB"/>
          </a:p>
        </p:txBody>
      </p:sp>
      <p:sp>
        <p:nvSpPr>
          <p:cNvPr id="8" name="Footer Placeholder 7">
            <a:extLst>
              <a:ext uri="{FF2B5EF4-FFF2-40B4-BE49-F238E27FC236}">
                <a16:creationId xmlns:a16="http://schemas.microsoft.com/office/drawing/2014/main" id="{3BD35A58-E258-4BF1-B1D5-F4F77480FB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0E0664-4EC8-46DC-8020-B688A7BCCC4B}"/>
              </a:ext>
            </a:extLst>
          </p:cNvPr>
          <p:cNvSpPr>
            <a:spLocks noGrp="1"/>
          </p:cNvSpPr>
          <p:nvPr>
            <p:ph type="sldNum" sz="quarter" idx="12"/>
          </p:nvPr>
        </p:nvSpPr>
        <p:spPr/>
        <p:txBody>
          <a:bodyPr/>
          <a:lstStyle/>
          <a:p>
            <a:fld id="{E68245E2-8D31-45D2-B5FE-90799B18D1A2}" type="slidenum">
              <a:rPr lang="en-GB" smtClean="0"/>
              <a:t>‹#›</a:t>
            </a:fld>
            <a:endParaRPr lang="en-GB"/>
          </a:p>
        </p:txBody>
      </p:sp>
    </p:spTree>
    <p:extLst>
      <p:ext uri="{BB962C8B-B14F-4D97-AF65-F5344CB8AC3E}">
        <p14:creationId xmlns:p14="http://schemas.microsoft.com/office/powerpoint/2010/main" val="232383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9819-B01A-447A-90CA-110F3616D9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6F28A6-5164-4B04-A33D-7024AD61FCFD}"/>
              </a:ext>
            </a:extLst>
          </p:cNvPr>
          <p:cNvSpPr>
            <a:spLocks noGrp="1"/>
          </p:cNvSpPr>
          <p:nvPr>
            <p:ph type="dt" sz="half" idx="10"/>
          </p:nvPr>
        </p:nvSpPr>
        <p:spPr/>
        <p:txBody>
          <a:bodyPr/>
          <a:lstStyle/>
          <a:p>
            <a:fld id="{52D2B358-1269-45B6-A98B-BBE107D907E2}" type="datetimeFigureOut">
              <a:rPr lang="en-GB" smtClean="0"/>
              <a:t>16/09/2021</a:t>
            </a:fld>
            <a:endParaRPr lang="en-GB"/>
          </a:p>
        </p:txBody>
      </p:sp>
      <p:sp>
        <p:nvSpPr>
          <p:cNvPr id="4" name="Footer Placeholder 3">
            <a:extLst>
              <a:ext uri="{FF2B5EF4-FFF2-40B4-BE49-F238E27FC236}">
                <a16:creationId xmlns:a16="http://schemas.microsoft.com/office/drawing/2014/main" id="{027FC38A-0041-4085-AF61-57F5EB3FA9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5508A5-8404-4B39-AE1C-29A7EB7F0E7B}"/>
              </a:ext>
            </a:extLst>
          </p:cNvPr>
          <p:cNvSpPr>
            <a:spLocks noGrp="1"/>
          </p:cNvSpPr>
          <p:nvPr>
            <p:ph type="sldNum" sz="quarter" idx="12"/>
          </p:nvPr>
        </p:nvSpPr>
        <p:spPr/>
        <p:txBody>
          <a:bodyPr/>
          <a:lstStyle/>
          <a:p>
            <a:fld id="{E68245E2-8D31-45D2-B5FE-90799B18D1A2}" type="slidenum">
              <a:rPr lang="en-GB" smtClean="0"/>
              <a:t>‹#›</a:t>
            </a:fld>
            <a:endParaRPr lang="en-GB"/>
          </a:p>
        </p:txBody>
      </p:sp>
    </p:spTree>
    <p:extLst>
      <p:ext uri="{BB962C8B-B14F-4D97-AF65-F5344CB8AC3E}">
        <p14:creationId xmlns:p14="http://schemas.microsoft.com/office/powerpoint/2010/main" val="1797175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44E97-8B8E-4240-8594-4A0FA4755EA5}"/>
              </a:ext>
            </a:extLst>
          </p:cNvPr>
          <p:cNvSpPr>
            <a:spLocks noGrp="1"/>
          </p:cNvSpPr>
          <p:nvPr>
            <p:ph type="dt" sz="half" idx="10"/>
          </p:nvPr>
        </p:nvSpPr>
        <p:spPr/>
        <p:txBody>
          <a:bodyPr/>
          <a:lstStyle/>
          <a:p>
            <a:fld id="{52D2B358-1269-45B6-A98B-BBE107D907E2}" type="datetimeFigureOut">
              <a:rPr lang="en-GB" smtClean="0"/>
              <a:t>16/09/2021</a:t>
            </a:fld>
            <a:endParaRPr lang="en-GB"/>
          </a:p>
        </p:txBody>
      </p:sp>
      <p:sp>
        <p:nvSpPr>
          <p:cNvPr id="3" name="Footer Placeholder 2">
            <a:extLst>
              <a:ext uri="{FF2B5EF4-FFF2-40B4-BE49-F238E27FC236}">
                <a16:creationId xmlns:a16="http://schemas.microsoft.com/office/drawing/2014/main" id="{3E621BB6-5E45-43CF-8D91-2F65E9838B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3C5664-1EC4-4D91-9432-A70DA532E029}"/>
              </a:ext>
            </a:extLst>
          </p:cNvPr>
          <p:cNvSpPr>
            <a:spLocks noGrp="1"/>
          </p:cNvSpPr>
          <p:nvPr>
            <p:ph type="sldNum" sz="quarter" idx="12"/>
          </p:nvPr>
        </p:nvSpPr>
        <p:spPr/>
        <p:txBody>
          <a:bodyPr/>
          <a:lstStyle/>
          <a:p>
            <a:fld id="{E68245E2-8D31-45D2-B5FE-90799B18D1A2}" type="slidenum">
              <a:rPr lang="en-GB" smtClean="0"/>
              <a:t>‹#›</a:t>
            </a:fld>
            <a:endParaRPr lang="en-GB"/>
          </a:p>
        </p:txBody>
      </p:sp>
    </p:spTree>
    <p:extLst>
      <p:ext uri="{BB962C8B-B14F-4D97-AF65-F5344CB8AC3E}">
        <p14:creationId xmlns:p14="http://schemas.microsoft.com/office/powerpoint/2010/main" val="77884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D73A-F094-469E-BCF5-7BD97FD7F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0F83CE-D46A-4ACF-B978-FC10EB99F7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E83BF8-913B-4125-8180-F240ED32A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3B1E25-876E-4EA0-A0A7-AE971A7DCCD6}"/>
              </a:ext>
            </a:extLst>
          </p:cNvPr>
          <p:cNvSpPr>
            <a:spLocks noGrp="1"/>
          </p:cNvSpPr>
          <p:nvPr>
            <p:ph type="dt" sz="half" idx="10"/>
          </p:nvPr>
        </p:nvSpPr>
        <p:spPr/>
        <p:txBody>
          <a:bodyPr/>
          <a:lstStyle/>
          <a:p>
            <a:fld id="{52D2B358-1269-45B6-A98B-BBE107D907E2}" type="datetimeFigureOut">
              <a:rPr lang="en-GB" smtClean="0"/>
              <a:t>16/09/2021</a:t>
            </a:fld>
            <a:endParaRPr lang="en-GB"/>
          </a:p>
        </p:txBody>
      </p:sp>
      <p:sp>
        <p:nvSpPr>
          <p:cNvPr id="6" name="Footer Placeholder 5">
            <a:extLst>
              <a:ext uri="{FF2B5EF4-FFF2-40B4-BE49-F238E27FC236}">
                <a16:creationId xmlns:a16="http://schemas.microsoft.com/office/drawing/2014/main" id="{4773B65D-A427-4AA6-BBDB-97E8368750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9EFAA8-30EF-42BA-B47B-C473985E2F7B}"/>
              </a:ext>
            </a:extLst>
          </p:cNvPr>
          <p:cNvSpPr>
            <a:spLocks noGrp="1"/>
          </p:cNvSpPr>
          <p:nvPr>
            <p:ph type="sldNum" sz="quarter" idx="12"/>
          </p:nvPr>
        </p:nvSpPr>
        <p:spPr/>
        <p:txBody>
          <a:bodyPr/>
          <a:lstStyle/>
          <a:p>
            <a:fld id="{E68245E2-8D31-45D2-B5FE-90799B18D1A2}" type="slidenum">
              <a:rPr lang="en-GB" smtClean="0"/>
              <a:t>‹#›</a:t>
            </a:fld>
            <a:endParaRPr lang="en-GB"/>
          </a:p>
        </p:txBody>
      </p:sp>
    </p:spTree>
    <p:extLst>
      <p:ext uri="{BB962C8B-B14F-4D97-AF65-F5344CB8AC3E}">
        <p14:creationId xmlns:p14="http://schemas.microsoft.com/office/powerpoint/2010/main" val="3474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42498-7FCB-4566-940D-6A73C2A5F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0F257F-79EA-44BA-8456-A6136BBF2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9185E83-4FD1-438C-B4F7-CE8E4449B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31871C-B372-44B8-9CC5-4B38FD13C59A}"/>
              </a:ext>
            </a:extLst>
          </p:cNvPr>
          <p:cNvSpPr>
            <a:spLocks noGrp="1"/>
          </p:cNvSpPr>
          <p:nvPr>
            <p:ph type="dt" sz="half" idx="10"/>
          </p:nvPr>
        </p:nvSpPr>
        <p:spPr/>
        <p:txBody>
          <a:bodyPr/>
          <a:lstStyle/>
          <a:p>
            <a:fld id="{52D2B358-1269-45B6-A98B-BBE107D907E2}" type="datetimeFigureOut">
              <a:rPr lang="en-GB" smtClean="0"/>
              <a:t>16/09/2021</a:t>
            </a:fld>
            <a:endParaRPr lang="en-GB"/>
          </a:p>
        </p:txBody>
      </p:sp>
      <p:sp>
        <p:nvSpPr>
          <p:cNvPr id="6" name="Footer Placeholder 5">
            <a:extLst>
              <a:ext uri="{FF2B5EF4-FFF2-40B4-BE49-F238E27FC236}">
                <a16:creationId xmlns:a16="http://schemas.microsoft.com/office/drawing/2014/main" id="{5443FA6D-1731-4E2C-A666-6943EE5245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A60CA1-B433-4F38-85AA-05F3C1FEDEC8}"/>
              </a:ext>
            </a:extLst>
          </p:cNvPr>
          <p:cNvSpPr>
            <a:spLocks noGrp="1"/>
          </p:cNvSpPr>
          <p:nvPr>
            <p:ph type="sldNum" sz="quarter" idx="12"/>
          </p:nvPr>
        </p:nvSpPr>
        <p:spPr/>
        <p:txBody>
          <a:bodyPr/>
          <a:lstStyle/>
          <a:p>
            <a:fld id="{E68245E2-8D31-45D2-B5FE-90799B18D1A2}" type="slidenum">
              <a:rPr lang="en-GB" smtClean="0"/>
              <a:t>‹#›</a:t>
            </a:fld>
            <a:endParaRPr lang="en-GB"/>
          </a:p>
        </p:txBody>
      </p:sp>
    </p:spTree>
    <p:extLst>
      <p:ext uri="{BB962C8B-B14F-4D97-AF65-F5344CB8AC3E}">
        <p14:creationId xmlns:p14="http://schemas.microsoft.com/office/powerpoint/2010/main" val="71427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90D755-8187-4777-ADE6-4455CE9E5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D80384-BB69-41D7-8BCD-7A38E5D8A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55DCC1-9067-4271-A9DC-9607BAD244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2B358-1269-45B6-A98B-BBE107D907E2}" type="datetimeFigureOut">
              <a:rPr lang="en-GB" smtClean="0"/>
              <a:t>16/09/2021</a:t>
            </a:fld>
            <a:endParaRPr lang="en-GB"/>
          </a:p>
        </p:txBody>
      </p:sp>
      <p:sp>
        <p:nvSpPr>
          <p:cNvPr id="5" name="Footer Placeholder 4">
            <a:extLst>
              <a:ext uri="{FF2B5EF4-FFF2-40B4-BE49-F238E27FC236}">
                <a16:creationId xmlns:a16="http://schemas.microsoft.com/office/drawing/2014/main" id="{E1C5E975-8C66-4982-8EEF-59ABD07316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B31D12-928A-4B24-9386-943502CC8F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245E2-8D31-45D2-B5FE-90799B18D1A2}" type="slidenum">
              <a:rPr lang="en-GB" smtClean="0"/>
              <a:t>‹#›</a:t>
            </a:fld>
            <a:endParaRPr lang="en-GB"/>
          </a:p>
        </p:txBody>
      </p:sp>
    </p:spTree>
    <p:extLst>
      <p:ext uri="{BB962C8B-B14F-4D97-AF65-F5344CB8AC3E}">
        <p14:creationId xmlns:p14="http://schemas.microsoft.com/office/powerpoint/2010/main" val="2156709529"/>
      </p:ext>
    </p:extLst>
  </p:cSld>
  <p:clrMap bg1="lt1" tx1="dk1" bg2="lt2" tx2="dk2" accent1="accent1" accent2="accent2" accent3="accent3" accent4="accent4" accent5="accent5" accent6="accent6" hlink="hlink" folHlink="folHlink"/>
  <p:sldLayoutIdLst>
    <p:sldLayoutId id="2147483832" r:id="rId1"/>
    <p:sldLayoutId id="214748367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rkansasgopwing.blogspot.com/2018/02/tax-reform-good-news-for-american.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pxhere.com/en/photo/116200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justintarte.com/2011/03/lets-make-difference.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ublicdomainpictures.net/view-image.php?image=228520&amp;picture=hope-sculpture"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nliveningedge.org/tools-practices/leadership-leader-intelligence-lq/"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ommons.wikimedia.org/wiki/File:Belief_Venn_diagram.svg"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hyperlink" Target="https://www.creativecertificates.com/attendance-award-certificates/"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ampbellpropertymanagement.com/blog/2015/08/31/understanding-community-association-audit-fees/"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hyperlink" Target="https://www.picpedia.org/post-it-note/c/case-study.html" TargetMode="External"/><Relationship Id="rId7" Type="http://schemas.openxmlformats.org/officeDocument/2006/relationships/image" Target="../media/image36.emf"/><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hyperlink" Target="https://corporatewatch.org/category/companies/page/4/" TargetMode="External"/><Relationship Id="rId5" Type="http://schemas.openxmlformats.org/officeDocument/2006/relationships/image" Target="../media/image35.jpg"/><Relationship Id="rId4" Type="http://schemas.openxmlformats.org/officeDocument/2006/relationships/hyperlink" Target="https://creativecommons.org/licenses/by-sa/3.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2013.igem.org/Team:SDU-Denmark/Tour61"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xhere.com/en/photo/736989" TargetMode="External"/><Relationship Id="rId5" Type="http://schemas.openxmlformats.org/officeDocument/2006/relationships/image" Target="../media/image7.jpg"/><Relationship Id="rId4" Type="http://schemas.openxmlformats.org/officeDocument/2006/relationships/hyperlink" Target="http://www.progressive-charlestown.com/2017/04/we-must-act-to-save-rhode-island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ourses.lumenlearning.com/boundless-management/chapter/shaping-organizational-cult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3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miling&#10;&#10;Description automatically generated with medium confidence">
            <a:extLst>
              <a:ext uri="{FF2B5EF4-FFF2-40B4-BE49-F238E27FC236}">
                <a16:creationId xmlns:a16="http://schemas.microsoft.com/office/drawing/2014/main" id="{79512226-BC27-477C-8F2B-E8724768AB5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6639"/>
          <a:stretch/>
        </p:blipFill>
        <p:spPr>
          <a:xfrm>
            <a:off x="20" y="10"/>
            <a:ext cx="12191981" cy="6857990"/>
          </a:xfrm>
          <a:prstGeom prst="rect">
            <a:avLst/>
          </a:prstGeom>
        </p:spPr>
      </p:pic>
      <p:sp>
        <p:nvSpPr>
          <p:cNvPr id="61" name="Rectangle 4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84D2C-AC8C-415F-A5E1-CAEB7380EE86}"/>
              </a:ext>
            </a:extLst>
          </p:cNvPr>
          <p:cNvSpPr>
            <a:spLocks noGrp="1"/>
          </p:cNvSpPr>
          <p:nvPr>
            <p:ph type="ctrTitle"/>
          </p:nvPr>
        </p:nvSpPr>
        <p:spPr>
          <a:xfrm>
            <a:off x="404553" y="3091928"/>
            <a:ext cx="9078562" cy="2387600"/>
          </a:xfrm>
        </p:spPr>
        <p:txBody>
          <a:bodyPr>
            <a:normAutofit/>
          </a:bodyPr>
          <a:lstStyle/>
          <a:p>
            <a:pPr algn="l"/>
            <a:r>
              <a:rPr lang="en-GB" sz="6600" dirty="0"/>
              <a:t>OSCB Neglect Challenge Event</a:t>
            </a:r>
          </a:p>
        </p:txBody>
      </p:sp>
      <p:sp>
        <p:nvSpPr>
          <p:cNvPr id="62" name="Rectangle: Rounded Corners 4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9B5E9D3-6144-4108-B15F-8BFB5A73F286}"/>
              </a:ext>
            </a:extLst>
          </p:cNvPr>
          <p:cNvSpPr>
            <a:spLocks noGrp="1"/>
          </p:cNvSpPr>
          <p:nvPr>
            <p:ph type="subTitle" idx="1"/>
          </p:nvPr>
        </p:nvSpPr>
        <p:spPr>
          <a:xfrm>
            <a:off x="404553" y="5624945"/>
            <a:ext cx="9078562" cy="635894"/>
          </a:xfrm>
        </p:spPr>
        <p:txBody>
          <a:bodyPr anchor="ctr">
            <a:noAutofit/>
          </a:bodyPr>
          <a:lstStyle/>
          <a:p>
            <a:pPr algn="l"/>
            <a:r>
              <a:rPr lang="en-GB" sz="2000" dirty="0">
                <a:latin typeface="+mj-lt"/>
              </a:rPr>
              <a:t>21</a:t>
            </a:r>
            <a:r>
              <a:rPr lang="en-GB" sz="2000" baseline="30000" dirty="0">
                <a:latin typeface="+mj-lt"/>
              </a:rPr>
              <a:t>st</a:t>
            </a:r>
            <a:r>
              <a:rPr lang="en-GB" sz="2000" dirty="0">
                <a:latin typeface="+mj-lt"/>
              </a:rPr>
              <a:t> September 2021</a:t>
            </a:r>
          </a:p>
          <a:p>
            <a:pPr algn="l"/>
            <a:r>
              <a:rPr lang="en-GB" sz="2000" dirty="0">
                <a:latin typeface="+mj-lt"/>
              </a:rPr>
              <a:t>3pm – 5.30pm</a:t>
            </a:r>
          </a:p>
        </p:txBody>
      </p:sp>
    </p:spTree>
    <p:extLst>
      <p:ext uri="{BB962C8B-B14F-4D97-AF65-F5344CB8AC3E}">
        <p14:creationId xmlns:p14="http://schemas.microsoft.com/office/powerpoint/2010/main" val="41370187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F50AA-B720-4250-B986-CF53A045284F}"/>
              </a:ext>
            </a:extLst>
          </p:cNvPr>
          <p:cNvSpPr>
            <a:spLocks noGrp="1"/>
          </p:cNvSpPr>
          <p:nvPr>
            <p:ph type="title"/>
          </p:nvPr>
        </p:nvSpPr>
        <p:spPr>
          <a:xfrm>
            <a:off x="5653048" y="2396837"/>
            <a:ext cx="3200400" cy="4461163"/>
          </a:xfrm>
        </p:spPr>
        <p:txBody>
          <a:bodyPr>
            <a:normAutofit/>
          </a:bodyPr>
          <a:lstStyle/>
          <a:p>
            <a:r>
              <a:rPr lang="en-GB" dirty="0">
                <a:solidFill>
                  <a:srgbClr val="FFFFFF"/>
                </a:solidFill>
              </a:rPr>
              <a:t>Early Help &amp; Identification – an integrated approach</a:t>
            </a:r>
            <a:br>
              <a:rPr lang="en-GB" dirty="0">
                <a:solidFill>
                  <a:srgbClr val="FFFFFF"/>
                </a:solidFill>
              </a:rPr>
            </a:br>
            <a:r>
              <a:rPr lang="en-GB" sz="2000" dirty="0">
                <a:solidFill>
                  <a:srgbClr val="FFFFFF"/>
                </a:solidFill>
              </a:rPr>
              <a:t>(Maria Godfrey/Jayne Harrison)</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itle 1">
            <a:extLst>
              <a:ext uri="{FF2B5EF4-FFF2-40B4-BE49-F238E27FC236}">
                <a16:creationId xmlns:a16="http://schemas.microsoft.com/office/drawing/2014/main" id="{D2D1B012-447D-4C8A-B7DB-25BA2E9BB387}"/>
              </a:ext>
            </a:extLst>
          </p:cNvPr>
          <p:cNvSpPr txBox="1">
            <a:spLocks/>
          </p:cNvSpPr>
          <p:nvPr/>
        </p:nvSpPr>
        <p:spPr>
          <a:xfrm>
            <a:off x="133985" y="863391"/>
            <a:ext cx="3702204" cy="1018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1"/>
                </a:solidFill>
              </a:rPr>
              <a:t>EHA Data 2020</a:t>
            </a:r>
          </a:p>
        </p:txBody>
      </p:sp>
      <p:graphicFrame>
        <p:nvGraphicFramePr>
          <p:cNvPr id="11" name="Content Placeholder 4">
            <a:extLst>
              <a:ext uri="{FF2B5EF4-FFF2-40B4-BE49-F238E27FC236}">
                <a16:creationId xmlns:a16="http://schemas.microsoft.com/office/drawing/2014/main" id="{59DCAE01-EEF4-41D4-A770-367E4773BDB3}"/>
              </a:ext>
            </a:extLst>
          </p:cNvPr>
          <p:cNvGraphicFramePr>
            <a:graphicFrameLocks noGrp="1"/>
          </p:cNvGraphicFramePr>
          <p:nvPr>
            <p:ph sz="half" idx="1"/>
            <p:extLst>
              <p:ext uri="{D42A27DB-BD31-4B8C-83A1-F6EECF244321}">
                <p14:modId xmlns:p14="http://schemas.microsoft.com/office/powerpoint/2010/main" val="664175320"/>
              </p:ext>
            </p:extLst>
          </p:nvPr>
        </p:nvGraphicFramePr>
        <p:xfrm>
          <a:off x="4197057" y="1021788"/>
          <a:ext cx="7027992" cy="4611927"/>
        </p:xfrm>
        <a:graphic>
          <a:graphicData uri="http://schemas.openxmlformats.org/drawingml/2006/table">
            <a:tbl>
              <a:tblPr firstRow="1" firstCol="1" bandRow="1">
                <a:tableStyleId>{5C22544A-7EE6-4342-B048-85BDC9FD1C3A}</a:tableStyleId>
              </a:tblPr>
              <a:tblGrid>
                <a:gridCol w="5690097">
                  <a:extLst>
                    <a:ext uri="{9D8B030D-6E8A-4147-A177-3AD203B41FA5}">
                      <a16:colId xmlns:a16="http://schemas.microsoft.com/office/drawing/2014/main" val="2170970074"/>
                    </a:ext>
                  </a:extLst>
                </a:gridCol>
                <a:gridCol w="1337895">
                  <a:extLst>
                    <a:ext uri="{9D8B030D-6E8A-4147-A177-3AD203B41FA5}">
                      <a16:colId xmlns:a16="http://schemas.microsoft.com/office/drawing/2014/main" val="3136050743"/>
                    </a:ext>
                  </a:extLst>
                </a:gridCol>
              </a:tblGrid>
              <a:tr h="292440">
                <a:tc>
                  <a:txBody>
                    <a:bodyPr/>
                    <a:lstStyle/>
                    <a:p>
                      <a:r>
                        <a:rPr lang="en-GB" sz="2000" dirty="0">
                          <a:effectLst/>
                          <a:latin typeface="+mj-lt"/>
                        </a:rPr>
                        <a:t>Agency</a:t>
                      </a:r>
                      <a:endParaRPr lang="en-GB" sz="2000" dirty="0">
                        <a:effectLst/>
                        <a:latin typeface="+mj-lt"/>
                        <a:ea typeface="Calibri" panose="020F0502020204030204" pitchFamily="34" charset="0"/>
                      </a:endParaRPr>
                    </a:p>
                  </a:txBody>
                  <a:tcPr marL="68580" marR="68580" marT="0" marB="0"/>
                </a:tc>
                <a:tc>
                  <a:txBody>
                    <a:bodyPr/>
                    <a:lstStyle/>
                    <a:p>
                      <a:r>
                        <a:rPr lang="en-GB" sz="2000">
                          <a:effectLst/>
                          <a:latin typeface="+mj-lt"/>
                        </a:rPr>
                        <a:t>2020</a:t>
                      </a:r>
                      <a:endParaRPr lang="en-GB" sz="20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2495569406"/>
                  </a:ext>
                </a:extLst>
              </a:tr>
              <a:tr h="292440">
                <a:tc>
                  <a:txBody>
                    <a:bodyPr/>
                    <a:lstStyle/>
                    <a:p>
                      <a:r>
                        <a:rPr lang="en-GB" sz="2000" dirty="0">
                          <a:effectLst/>
                          <a:latin typeface="+mj-lt"/>
                        </a:rPr>
                        <a:t>Education – Primary</a:t>
                      </a:r>
                      <a:endParaRPr lang="en-GB" sz="2000" dirty="0">
                        <a:effectLst/>
                        <a:latin typeface="+mj-lt"/>
                        <a:ea typeface="Calibri" panose="020F0502020204030204" pitchFamily="34" charset="0"/>
                      </a:endParaRPr>
                    </a:p>
                  </a:txBody>
                  <a:tcPr marL="68580" marR="68580" marT="0" marB="0"/>
                </a:tc>
                <a:tc>
                  <a:txBody>
                    <a:bodyPr/>
                    <a:lstStyle/>
                    <a:p>
                      <a:r>
                        <a:rPr lang="en-GB" sz="2000">
                          <a:effectLst/>
                          <a:latin typeface="+mj-lt"/>
                        </a:rPr>
                        <a:t>609</a:t>
                      </a:r>
                      <a:endParaRPr lang="en-GB" sz="20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738456785"/>
                  </a:ext>
                </a:extLst>
              </a:tr>
              <a:tr h="292440">
                <a:tc>
                  <a:txBody>
                    <a:bodyPr/>
                    <a:lstStyle/>
                    <a:p>
                      <a:r>
                        <a:rPr lang="en-GB" sz="2000" dirty="0">
                          <a:effectLst/>
                          <a:latin typeface="+mj-lt"/>
                        </a:rPr>
                        <a:t>Education – Secondary</a:t>
                      </a:r>
                      <a:endParaRPr lang="en-GB" sz="2000" dirty="0">
                        <a:effectLst/>
                        <a:latin typeface="+mj-lt"/>
                        <a:ea typeface="Calibri" panose="020F0502020204030204" pitchFamily="34" charset="0"/>
                      </a:endParaRPr>
                    </a:p>
                  </a:txBody>
                  <a:tcPr marL="68580" marR="68580" marT="0" marB="0"/>
                </a:tc>
                <a:tc>
                  <a:txBody>
                    <a:bodyPr/>
                    <a:lstStyle/>
                    <a:p>
                      <a:r>
                        <a:rPr lang="en-GB" sz="2000">
                          <a:effectLst/>
                          <a:latin typeface="+mj-lt"/>
                        </a:rPr>
                        <a:t>327</a:t>
                      </a:r>
                      <a:endParaRPr lang="en-GB" sz="20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1724235264"/>
                  </a:ext>
                </a:extLst>
              </a:tr>
              <a:tr h="292440">
                <a:tc>
                  <a:txBody>
                    <a:bodyPr/>
                    <a:lstStyle/>
                    <a:p>
                      <a:r>
                        <a:rPr lang="en-GB" sz="2000">
                          <a:effectLst/>
                          <a:latin typeface="+mj-lt"/>
                        </a:rPr>
                        <a:t>Nursery/Preschool</a:t>
                      </a:r>
                      <a:endParaRPr lang="en-GB" sz="2000">
                        <a:effectLst/>
                        <a:latin typeface="+mj-lt"/>
                        <a:ea typeface="Calibri" panose="020F0502020204030204" pitchFamily="34" charset="0"/>
                      </a:endParaRPr>
                    </a:p>
                  </a:txBody>
                  <a:tcPr marL="68580" marR="68580" marT="0" marB="0"/>
                </a:tc>
                <a:tc>
                  <a:txBody>
                    <a:bodyPr/>
                    <a:lstStyle/>
                    <a:p>
                      <a:r>
                        <a:rPr lang="en-GB" sz="2000">
                          <a:effectLst/>
                          <a:latin typeface="+mj-lt"/>
                        </a:rPr>
                        <a:t>26</a:t>
                      </a:r>
                      <a:endParaRPr lang="en-GB" sz="20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1415174116"/>
                  </a:ext>
                </a:extLst>
              </a:tr>
              <a:tr h="292440">
                <a:tc>
                  <a:txBody>
                    <a:bodyPr/>
                    <a:lstStyle/>
                    <a:p>
                      <a:r>
                        <a:rPr lang="en-GB" sz="2000" dirty="0">
                          <a:effectLst/>
                          <a:latin typeface="+mj-lt"/>
                        </a:rPr>
                        <a:t>LA Services – LCSS worker</a:t>
                      </a:r>
                      <a:endParaRPr lang="en-GB" sz="2000" dirty="0">
                        <a:effectLst/>
                        <a:latin typeface="+mj-lt"/>
                        <a:ea typeface="Calibri" panose="020F0502020204030204" pitchFamily="34" charset="0"/>
                      </a:endParaRPr>
                    </a:p>
                  </a:txBody>
                  <a:tcPr marL="68580" marR="68580" marT="0" marB="0"/>
                </a:tc>
                <a:tc>
                  <a:txBody>
                    <a:bodyPr/>
                    <a:lstStyle/>
                    <a:p>
                      <a:r>
                        <a:rPr lang="en-GB" sz="2000">
                          <a:effectLst/>
                          <a:latin typeface="+mj-lt"/>
                        </a:rPr>
                        <a:t>217</a:t>
                      </a:r>
                      <a:endParaRPr lang="en-GB" sz="20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3824059598"/>
                  </a:ext>
                </a:extLst>
              </a:tr>
              <a:tr h="292440">
                <a:tc>
                  <a:txBody>
                    <a:bodyPr/>
                    <a:lstStyle/>
                    <a:p>
                      <a:r>
                        <a:rPr lang="en-GB" sz="2000">
                          <a:effectLst/>
                          <a:latin typeface="+mj-lt"/>
                        </a:rPr>
                        <a:t>Health - Health Visitor</a:t>
                      </a:r>
                      <a:endParaRPr lang="en-GB" sz="2000">
                        <a:effectLst/>
                        <a:latin typeface="+mj-lt"/>
                        <a:ea typeface="Calibri" panose="020F0502020204030204" pitchFamily="34" charset="0"/>
                      </a:endParaRPr>
                    </a:p>
                  </a:txBody>
                  <a:tcPr marL="68580" marR="68580" marT="0" marB="0"/>
                </a:tc>
                <a:tc>
                  <a:txBody>
                    <a:bodyPr/>
                    <a:lstStyle/>
                    <a:p>
                      <a:r>
                        <a:rPr lang="en-GB" sz="2000">
                          <a:effectLst/>
                          <a:latin typeface="+mj-lt"/>
                        </a:rPr>
                        <a:t>44</a:t>
                      </a:r>
                      <a:endParaRPr lang="en-GB" sz="20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4154845625"/>
                  </a:ext>
                </a:extLst>
              </a:tr>
              <a:tr h="292440">
                <a:tc>
                  <a:txBody>
                    <a:bodyPr/>
                    <a:lstStyle/>
                    <a:p>
                      <a:r>
                        <a:rPr lang="en-GB" sz="2000">
                          <a:effectLst/>
                          <a:latin typeface="+mj-lt"/>
                        </a:rPr>
                        <a:t>Health - Midwives</a:t>
                      </a:r>
                      <a:endParaRPr lang="en-GB" sz="2000">
                        <a:effectLst/>
                        <a:latin typeface="+mj-lt"/>
                        <a:ea typeface="Calibri" panose="020F0502020204030204" pitchFamily="34" charset="0"/>
                      </a:endParaRPr>
                    </a:p>
                  </a:txBody>
                  <a:tcPr marL="68580" marR="68580" marT="0" marB="0"/>
                </a:tc>
                <a:tc>
                  <a:txBody>
                    <a:bodyPr/>
                    <a:lstStyle/>
                    <a:p>
                      <a:r>
                        <a:rPr lang="en-GB" sz="2000">
                          <a:effectLst/>
                          <a:latin typeface="+mj-lt"/>
                        </a:rPr>
                        <a:t>3</a:t>
                      </a:r>
                      <a:endParaRPr lang="en-GB" sz="20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4207696745"/>
                  </a:ext>
                </a:extLst>
              </a:tr>
              <a:tr h="584882">
                <a:tc>
                  <a:txBody>
                    <a:bodyPr/>
                    <a:lstStyle/>
                    <a:p>
                      <a:r>
                        <a:rPr lang="en-GB" sz="2000" dirty="0">
                          <a:effectLst/>
                          <a:latin typeface="+mj-lt"/>
                        </a:rPr>
                        <a:t>Health Services- other primary health</a:t>
                      </a:r>
                      <a:endParaRPr lang="en-GB" sz="2000" dirty="0">
                        <a:effectLst/>
                        <a:latin typeface="+mj-lt"/>
                        <a:ea typeface="Calibri" panose="020F0502020204030204" pitchFamily="34" charset="0"/>
                      </a:endParaRPr>
                    </a:p>
                  </a:txBody>
                  <a:tcPr marL="68580" marR="68580" marT="0" marB="0"/>
                </a:tc>
                <a:tc>
                  <a:txBody>
                    <a:bodyPr/>
                    <a:lstStyle/>
                    <a:p>
                      <a:r>
                        <a:rPr lang="en-GB" sz="2000">
                          <a:effectLst/>
                          <a:latin typeface="+mj-lt"/>
                        </a:rPr>
                        <a:t>35</a:t>
                      </a:r>
                      <a:endParaRPr lang="en-GB" sz="20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3454821898"/>
                  </a:ext>
                </a:extLst>
              </a:tr>
              <a:tr h="292440">
                <a:tc>
                  <a:txBody>
                    <a:bodyPr/>
                    <a:lstStyle/>
                    <a:p>
                      <a:r>
                        <a:rPr lang="en-GB" sz="2000">
                          <a:effectLst/>
                          <a:latin typeface="+mj-lt"/>
                        </a:rPr>
                        <a:t>Health – School Nurse</a:t>
                      </a:r>
                      <a:endParaRPr lang="en-GB" sz="2000">
                        <a:effectLst/>
                        <a:latin typeface="+mj-lt"/>
                        <a:ea typeface="Calibri" panose="020F0502020204030204" pitchFamily="34" charset="0"/>
                      </a:endParaRPr>
                    </a:p>
                  </a:txBody>
                  <a:tcPr marL="68580" marR="68580" marT="0" marB="0"/>
                </a:tc>
                <a:tc>
                  <a:txBody>
                    <a:bodyPr/>
                    <a:lstStyle/>
                    <a:p>
                      <a:r>
                        <a:rPr lang="en-GB" sz="2000">
                          <a:effectLst/>
                          <a:latin typeface="+mj-lt"/>
                        </a:rPr>
                        <a:t>6</a:t>
                      </a:r>
                      <a:endParaRPr lang="en-GB" sz="20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2388398409"/>
                  </a:ext>
                </a:extLst>
              </a:tr>
              <a:tr h="292440">
                <a:tc>
                  <a:txBody>
                    <a:bodyPr/>
                    <a:lstStyle/>
                    <a:p>
                      <a:r>
                        <a:rPr lang="en-GB" sz="2000">
                          <a:effectLst/>
                          <a:latin typeface="+mj-lt"/>
                        </a:rPr>
                        <a:t>Health - CAMHS</a:t>
                      </a:r>
                      <a:endParaRPr lang="en-GB" sz="2000">
                        <a:effectLst/>
                        <a:latin typeface="+mj-lt"/>
                        <a:ea typeface="Calibri" panose="020F0502020204030204" pitchFamily="34" charset="0"/>
                      </a:endParaRPr>
                    </a:p>
                  </a:txBody>
                  <a:tcPr marL="68580" marR="68580" marT="0" marB="0"/>
                </a:tc>
                <a:tc>
                  <a:txBody>
                    <a:bodyPr/>
                    <a:lstStyle/>
                    <a:p>
                      <a:r>
                        <a:rPr lang="en-GB" sz="2000">
                          <a:effectLst/>
                          <a:latin typeface="+mj-lt"/>
                        </a:rPr>
                        <a:t>27</a:t>
                      </a:r>
                      <a:endParaRPr lang="en-GB" sz="20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2398201419"/>
                  </a:ext>
                </a:extLst>
              </a:tr>
              <a:tr h="292440">
                <a:tc>
                  <a:txBody>
                    <a:bodyPr/>
                    <a:lstStyle/>
                    <a:p>
                      <a:r>
                        <a:rPr lang="en-GB" sz="2000">
                          <a:effectLst/>
                          <a:latin typeface="+mj-lt"/>
                        </a:rPr>
                        <a:t>Family – self</a:t>
                      </a:r>
                      <a:endParaRPr lang="en-GB" sz="2000">
                        <a:effectLst/>
                        <a:latin typeface="+mj-lt"/>
                        <a:ea typeface="Calibri" panose="020F0502020204030204" pitchFamily="34" charset="0"/>
                      </a:endParaRPr>
                    </a:p>
                  </a:txBody>
                  <a:tcPr marL="68580" marR="68580" marT="0" marB="0"/>
                </a:tc>
                <a:tc>
                  <a:txBody>
                    <a:bodyPr/>
                    <a:lstStyle/>
                    <a:p>
                      <a:r>
                        <a:rPr lang="en-GB" sz="2000" dirty="0">
                          <a:effectLst/>
                          <a:latin typeface="+mj-lt"/>
                        </a:rPr>
                        <a:t>30</a:t>
                      </a:r>
                      <a:endParaRPr lang="en-GB" sz="2000" dirty="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548434755"/>
                  </a:ext>
                </a:extLst>
              </a:tr>
              <a:tr h="292440">
                <a:tc>
                  <a:txBody>
                    <a:bodyPr/>
                    <a:lstStyle/>
                    <a:p>
                      <a:r>
                        <a:rPr lang="en-GB" sz="2000">
                          <a:effectLst/>
                          <a:latin typeface="+mj-lt"/>
                        </a:rPr>
                        <a:t>Police </a:t>
                      </a:r>
                      <a:endParaRPr lang="en-GB" sz="2000">
                        <a:effectLst/>
                        <a:latin typeface="+mj-lt"/>
                        <a:ea typeface="Calibri" panose="020F0502020204030204" pitchFamily="34" charset="0"/>
                      </a:endParaRPr>
                    </a:p>
                  </a:txBody>
                  <a:tcPr marL="68580" marR="68580" marT="0" marB="0"/>
                </a:tc>
                <a:tc>
                  <a:txBody>
                    <a:bodyPr/>
                    <a:lstStyle/>
                    <a:p>
                      <a:r>
                        <a:rPr lang="en-GB" sz="2000">
                          <a:effectLst/>
                          <a:latin typeface="+mj-lt"/>
                        </a:rPr>
                        <a:t>2</a:t>
                      </a:r>
                      <a:endParaRPr lang="en-GB" sz="20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3007364126"/>
                  </a:ext>
                </a:extLst>
              </a:tr>
              <a:tr h="369445">
                <a:tc>
                  <a:txBody>
                    <a:bodyPr/>
                    <a:lstStyle/>
                    <a:p>
                      <a:r>
                        <a:rPr lang="en-GB" sz="2000">
                          <a:effectLst/>
                          <a:latin typeface="+mj-lt"/>
                        </a:rPr>
                        <a:t>Voluntary Sector</a:t>
                      </a:r>
                      <a:endParaRPr lang="en-GB" sz="2000">
                        <a:effectLst/>
                        <a:latin typeface="+mj-lt"/>
                        <a:ea typeface="Calibri" panose="020F0502020204030204" pitchFamily="34" charset="0"/>
                      </a:endParaRPr>
                    </a:p>
                  </a:txBody>
                  <a:tcPr marL="68580" marR="68580" marT="0" marB="0"/>
                </a:tc>
                <a:tc>
                  <a:txBody>
                    <a:bodyPr/>
                    <a:lstStyle/>
                    <a:p>
                      <a:r>
                        <a:rPr lang="en-GB" sz="2000">
                          <a:effectLst/>
                          <a:latin typeface="+mj-lt"/>
                        </a:rPr>
                        <a:t>3</a:t>
                      </a:r>
                      <a:endParaRPr lang="en-GB" sz="20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3945666698"/>
                  </a:ext>
                </a:extLst>
              </a:tr>
              <a:tr h="292440">
                <a:tc>
                  <a:txBody>
                    <a:bodyPr/>
                    <a:lstStyle/>
                    <a:p>
                      <a:r>
                        <a:rPr lang="en-GB" sz="2000">
                          <a:effectLst/>
                          <a:latin typeface="+mj-lt"/>
                        </a:rPr>
                        <a:t>Housing</a:t>
                      </a:r>
                      <a:endParaRPr lang="en-GB" sz="2000">
                        <a:effectLst/>
                        <a:latin typeface="+mj-lt"/>
                        <a:ea typeface="Calibri" panose="020F0502020204030204" pitchFamily="34" charset="0"/>
                      </a:endParaRPr>
                    </a:p>
                  </a:txBody>
                  <a:tcPr marL="68580" marR="68580" marT="0" marB="0"/>
                </a:tc>
                <a:tc>
                  <a:txBody>
                    <a:bodyPr/>
                    <a:lstStyle/>
                    <a:p>
                      <a:r>
                        <a:rPr lang="en-GB" sz="2000" dirty="0">
                          <a:effectLst/>
                          <a:latin typeface="+mj-lt"/>
                        </a:rPr>
                        <a:t>0</a:t>
                      </a:r>
                      <a:endParaRPr lang="en-GB" sz="2000" dirty="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3042905330"/>
                  </a:ext>
                </a:extLst>
              </a:tr>
            </a:tbl>
          </a:graphicData>
        </a:graphic>
      </p:graphicFrame>
      <p:sp>
        <p:nvSpPr>
          <p:cNvPr id="12" name="Content Placeholder 3">
            <a:extLst>
              <a:ext uri="{FF2B5EF4-FFF2-40B4-BE49-F238E27FC236}">
                <a16:creationId xmlns:a16="http://schemas.microsoft.com/office/drawing/2014/main" id="{F4FC1C4D-9D05-45C3-807E-9589134EAFB1}"/>
              </a:ext>
            </a:extLst>
          </p:cNvPr>
          <p:cNvSpPr txBox="1">
            <a:spLocks/>
          </p:cNvSpPr>
          <p:nvPr/>
        </p:nvSpPr>
        <p:spPr>
          <a:xfrm>
            <a:off x="-29783" y="2052084"/>
            <a:ext cx="4029740" cy="41544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solidFill>
                <a:latin typeface="+mj-lt"/>
              </a:rPr>
              <a:t>Data shows low numbers of EHAs from EYs partners (Nursery/Pre School/Health visitors/midwives ) as well as Police </a:t>
            </a:r>
          </a:p>
          <a:p>
            <a:r>
              <a:rPr lang="en-GB" sz="2400" dirty="0">
                <a:solidFill>
                  <a:schemeClr val="bg1"/>
                </a:solidFill>
                <a:latin typeface="+mj-lt"/>
              </a:rPr>
              <a:t>Priority to address Early years due to importance of first 1001 days/school readiness. </a:t>
            </a:r>
          </a:p>
          <a:p>
            <a:pPr indent="0">
              <a:buFont typeface="Arial" panose="020B0604020202020204" pitchFamily="34" charset="0"/>
              <a:buNone/>
            </a:pPr>
            <a:r>
              <a:rPr lang="en-GB" sz="2400" dirty="0">
                <a:solidFill>
                  <a:schemeClr val="bg1"/>
                </a:solidFill>
                <a:latin typeface="+mj-lt"/>
                <a:ea typeface="Calibri" panose="020F0502020204030204" pitchFamily="34" charset="0"/>
              </a:rPr>
              <a:t> </a:t>
            </a:r>
          </a:p>
          <a:p>
            <a:endParaRPr lang="en-GB" dirty="0"/>
          </a:p>
        </p:txBody>
      </p:sp>
    </p:spTree>
    <p:extLst>
      <p:ext uri="{BB962C8B-B14F-4D97-AF65-F5344CB8AC3E}">
        <p14:creationId xmlns:p14="http://schemas.microsoft.com/office/powerpoint/2010/main" val="245299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F50AA-B720-4250-B986-CF53A045284F}"/>
              </a:ext>
            </a:extLst>
          </p:cNvPr>
          <p:cNvSpPr>
            <a:spLocks noGrp="1"/>
          </p:cNvSpPr>
          <p:nvPr>
            <p:ph type="title"/>
          </p:nvPr>
        </p:nvSpPr>
        <p:spPr>
          <a:xfrm>
            <a:off x="5653048" y="2396837"/>
            <a:ext cx="3200400" cy="4461163"/>
          </a:xfrm>
        </p:spPr>
        <p:txBody>
          <a:bodyPr>
            <a:normAutofit/>
          </a:bodyPr>
          <a:lstStyle/>
          <a:p>
            <a:r>
              <a:rPr lang="en-GB" dirty="0">
                <a:solidFill>
                  <a:srgbClr val="FFFFFF"/>
                </a:solidFill>
              </a:rPr>
              <a:t>Early Help &amp; Identification – an integrated approach</a:t>
            </a:r>
            <a:br>
              <a:rPr lang="en-GB" dirty="0">
                <a:solidFill>
                  <a:srgbClr val="FFFFFF"/>
                </a:solidFill>
              </a:rPr>
            </a:br>
            <a:r>
              <a:rPr lang="en-GB" sz="2000" dirty="0">
                <a:solidFill>
                  <a:srgbClr val="FFFFFF"/>
                </a:solidFill>
              </a:rPr>
              <a:t>(Maria Godfrey/Jayne Harrison)</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itle 1">
            <a:extLst>
              <a:ext uri="{FF2B5EF4-FFF2-40B4-BE49-F238E27FC236}">
                <a16:creationId xmlns:a16="http://schemas.microsoft.com/office/drawing/2014/main" id="{D2D1B012-447D-4C8A-B7DB-25BA2E9BB387}"/>
              </a:ext>
            </a:extLst>
          </p:cNvPr>
          <p:cNvSpPr txBox="1">
            <a:spLocks/>
          </p:cNvSpPr>
          <p:nvPr/>
        </p:nvSpPr>
        <p:spPr>
          <a:xfrm>
            <a:off x="98219" y="2681559"/>
            <a:ext cx="3702204" cy="1018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solidFill>
                <a:schemeClr val="bg1"/>
              </a:solidFill>
              <a:latin typeface="+mn-lt"/>
            </a:endParaRPr>
          </a:p>
        </p:txBody>
      </p:sp>
      <p:sp>
        <p:nvSpPr>
          <p:cNvPr id="13" name="Content Placeholder 2">
            <a:extLst>
              <a:ext uri="{FF2B5EF4-FFF2-40B4-BE49-F238E27FC236}">
                <a16:creationId xmlns:a16="http://schemas.microsoft.com/office/drawing/2014/main" id="{484E39F6-9A8D-4445-9723-27D09564BD5B}"/>
              </a:ext>
            </a:extLst>
          </p:cNvPr>
          <p:cNvSpPr>
            <a:spLocks noGrp="1"/>
          </p:cNvSpPr>
          <p:nvPr>
            <p:ph idx="1"/>
          </p:nvPr>
        </p:nvSpPr>
        <p:spPr>
          <a:xfrm>
            <a:off x="4298208" y="435935"/>
            <a:ext cx="7055591" cy="5741028"/>
          </a:xfrm>
        </p:spPr>
        <p:txBody>
          <a:bodyPr>
            <a:normAutofit fontScale="92500" lnSpcReduction="20000"/>
          </a:bodyPr>
          <a:lstStyle/>
          <a:p>
            <a:pPr marL="0" indent="0">
              <a:buNone/>
            </a:pPr>
            <a:endParaRPr lang="en-GB" sz="2800" dirty="0"/>
          </a:p>
          <a:p>
            <a:r>
              <a:rPr lang="en-GB" dirty="0">
                <a:latin typeface="+mj-lt"/>
              </a:rPr>
              <a:t>Strategic expectations set out in Childrens Trust and CEDR performance frameworks to achieve year on increases of EHAs </a:t>
            </a:r>
          </a:p>
          <a:p>
            <a:r>
              <a:rPr lang="en-GB" dirty="0">
                <a:latin typeface="+mj-lt"/>
              </a:rPr>
              <a:t>Multi-agency group to review EHA form  </a:t>
            </a:r>
          </a:p>
          <a:p>
            <a:r>
              <a:rPr lang="en-GB" dirty="0">
                <a:latin typeface="+mj-lt"/>
              </a:rPr>
              <a:t>Multi-agency Review EHA training</a:t>
            </a:r>
          </a:p>
          <a:p>
            <a:r>
              <a:rPr lang="en-GB" dirty="0">
                <a:latin typeface="+mj-lt"/>
              </a:rPr>
              <a:t> Increase online resources for practitioners and families </a:t>
            </a:r>
          </a:p>
          <a:p>
            <a:r>
              <a:rPr lang="en-GB" sz="2800" dirty="0">
                <a:latin typeface="+mj-lt"/>
                <a:cs typeface="Arial" panose="020B0604020202020204" pitchFamily="34" charset="0"/>
              </a:rPr>
              <a:t>Threshold of need document has been updated  </a:t>
            </a:r>
            <a:endParaRPr lang="en-GB" dirty="0">
              <a:latin typeface="+mj-lt"/>
            </a:endParaRPr>
          </a:p>
          <a:p>
            <a:r>
              <a:rPr lang="en-GB" dirty="0">
                <a:latin typeface="+mj-lt"/>
              </a:rPr>
              <a:t>Bespoke early help training delivered to Police, Health Visitor service, plan in place for bespoke Midwifery training.</a:t>
            </a:r>
          </a:p>
          <a:p>
            <a:r>
              <a:rPr lang="en-GB" dirty="0">
                <a:latin typeface="+mj-lt"/>
              </a:rPr>
              <a:t>Bespoke Early help training and joint work with Early years services to raise awareness and embed use of  Early help support within the sector    </a:t>
            </a:r>
          </a:p>
          <a:p>
            <a:endParaRPr lang="en-GB" sz="1800" dirty="0"/>
          </a:p>
          <a:p>
            <a:endParaRPr lang="en-GB" sz="1800" dirty="0"/>
          </a:p>
          <a:p>
            <a:endParaRPr lang="en-GB" dirty="0"/>
          </a:p>
        </p:txBody>
      </p:sp>
      <p:sp>
        <p:nvSpPr>
          <p:cNvPr id="14" name="TextBox 13">
            <a:extLst>
              <a:ext uri="{FF2B5EF4-FFF2-40B4-BE49-F238E27FC236}">
                <a16:creationId xmlns:a16="http://schemas.microsoft.com/office/drawing/2014/main" id="{9CB377DA-73D4-44BA-AEA0-B9DB30DC6624}"/>
              </a:ext>
            </a:extLst>
          </p:cNvPr>
          <p:cNvSpPr txBox="1"/>
          <p:nvPr/>
        </p:nvSpPr>
        <p:spPr>
          <a:xfrm rot="10800000" flipV="1">
            <a:off x="218660" y="2359191"/>
            <a:ext cx="2934036" cy="1015663"/>
          </a:xfrm>
          <a:prstGeom prst="rect">
            <a:avLst/>
          </a:prstGeom>
          <a:noFill/>
        </p:spPr>
        <p:txBody>
          <a:bodyPr wrap="square">
            <a:spAutoFit/>
          </a:bodyPr>
          <a:lstStyle/>
          <a:p>
            <a:pPr marL="0" indent="0">
              <a:buNone/>
            </a:pPr>
            <a:r>
              <a:rPr lang="en-GB" sz="6000" dirty="0">
                <a:solidFill>
                  <a:schemeClr val="bg1"/>
                </a:solidFill>
                <a:latin typeface="+mj-lt"/>
              </a:rPr>
              <a:t>Actions</a:t>
            </a:r>
          </a:p>
        </p:txBody>
      </p:sp>
    </p:spTree>
    <p:extLst>
      <p:ext uri="{BB962C8B-B14F-4D97-AF65-F5344CB8AC3E}">
        <p14:creationId xmlns:p14="http://schemas.microsoft.com/office/powerpoint/2010/main" val="385487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F50AA-B720-4250-B986-CF53A045284F}"/>
              </a:ext>
            </a:extLst>
          </p:cNvPr>
          <p:cNvSpPr>
            <a:spLocks noGrp="1"/>
          </p:cNvSpPr>
          <p:nvPr>
            <p:ph type="title"/>
          </p:nvPr>
        </p:nvSpPr>
        <p:spPr>
          <a:xfrm>
            <a:off x="5653048" y="2396837"/>
            <a:ext cx="3200400" cy="4461163"/>
          </a:xfrm>
        </p:spPr>
        <p:txBody>
          <a:bodyPr>
            <a:normAutofit/>
          </a:bodyPr>
          <a:lstStyle/>
          <a:p>
            <a:r>
              <a:rPr lang="en-GB" dirty="0">
                <a:solidFill>
                  <a:srgbClr val="FFFFFF"/>
                </a:solidFill>
              </a:rPr>
              <a:t>Early Help &amp; Identification – an integrated approach</a:t>
            </a:r>
            <a:br>
              <a:rPr lang="en-GB" dirty="0">
                <a:solidFill>
                  <a:srgbClr val="FFFFFF"/>
                </a:solidFill>
              </a:rPr>
            </a:br>
            <a:r>
              <a:rPr lang="en-GB" sz="2000" dirty="0">
                <a:solidFill>
                  <a:srgbClr val="FFFFFF"/>
                </a:solidFill>
              </a:rPr>
              <a:t>(Maria Godfrey/Jayne Harrison)</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itle 1">
            <a:extLst>
              <a:ext uri="{FF2B5EF4-FFF2-40B4-BE49-F238E27FC236}">
                <a16:creationId xmlns:a16="http://schemas.microsoft.com/office/drawing/2014/main" id="{D2D1B012-447D-4C8A-B7DB-25BA2E9BB387}"/>
              </a:ext>
            </a:extLst>
          </p:cNvPr>
          <p:cNvSpPr txBox="1">
            <a:spLocks/>
          </p:cNvSpPr>
          <p:nvPr/>
        </p:nvSpPr>
        <p:spPr>
          <a:xfrm>
            <a:off x="98219" y="2681559"/>
            <a:ext cx="3702204" cy="1018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solidFill>
                <a:schemeClr val="bg1"/>
              </a:solidFill>
              <a:latin typeface="+mn-lt"/>
            </a:endParaRPr>
          </a:p>
        </p:txBody>
      </p:sp>
      <p:sp>
        <p:nvSpPr>
          <p:cNvPr id="14" name="TextBox 13">
            <a:extLst>
              <a:ext uri="{FF2B5EF4-FFF2-40B4-BE49-F238E27FC236}">
                <a16:creationId xmlns:a16="http://schemas.microsoft.com/office/drawing/2014/main" id="{9CB377DA-73D4-44BA-AEA0-B9DB30DC6624}"/>
              </a:ext>
            </a:extLst>
          </p:cNvPr>
          <p:cNvSpPr txBox="1"/>
          <p:nvPr/>
        </p:nvSpPr>
        <p:spPr>
          <a:xfrm>
            <a:off x="294046" y="2003598"/>
            <a:ext cx="3410231" cy="1938992"/>
          </a:xfrm>
          <a:prstGeom prst="rect">
            <a:avLst/>
          </a:prstGeom>
          <a:noFill/>
        </p:spPr>
        <p:txBody>
          <a:bodyPr wrap="square">
            <a:spAutoFit/>
          </a:bodyPr>
          <a:lstStyle/>
          <a:p>
            <a:pPr marL="0" indent="0">
              <a:buNone/>
            </a:pPr>
            <a:r>
              <a:rPr lang="en-GB" sz="6000" dirty="0">
                <a:solidFill>
                  <a:schemeClr val="bg1"/>
                </a:solidFill>
                <a:latin typeface="+mj-lt"/>
              </a:rPr>
              <a:t>Actions continued</a:t>
            </a:r>
          </a:p>
        </p:txBody>
      </p:sp>
      <p:sp>
        <p:nvSpPr>
          <p:cNvPr id="11" name="Content Placeholder 2">
            <a:extLst>
              <a:ext uri="{FF2B5EF4-FFF2-40B4-BE49-F238E27FC236}">
                <a16:creationId xmlns:a16="http://schemas.microsoft.com/office/drawing/2014/main" id="{91B10236-4D23-41F3-B873-16CC41BEE6CB}"/>
              </a:ext>
            </a:extLst>
          </p:cNvPr>
          <p:cNvSpPr>
            <a:spLocks noGrp="1"/>
          </p:cNvSpPr>
          <p:nvPr>
            <p:ph idx="1"/>
          </p:nvPr>
        </p:nvSpPr>
        <p:spPr>
          <a:xfrm>
            <a:off x="4262442" y="1254642"/>
            <a:ext cx="7371393" cy="5177689"/>
          </a:xfrm>
        </p:spPr>
        <p:txBody>
          <a:bodyPr>
            <a:normAutofit fontScale="55000" lnSpcReduction="20000"/>
          </a:bodyPr>
          <a:lstStyle/>
          <a:p>
            <a:r>
              <a:rPr lang="en-GB" sz="4400" dirty="0">
                <a:latin typeface="+mj-lt"/>
                <a:cs typeface="Arial" panose="020B0604020202020204" pitchFamily="34" charset="0"/>
              </a:rPr>
              <a:t>Extended remit of early help networks.</a:t>
            </a:r>
          </a:p>
          <a:p>
            <a:r>
              <a:rPr lang="en-GB" sz="4400" dirty="0">
                <a:latin typeface="+mj-lt"/>
              </a:rPr>
              <a:t>Agreement with CAMHS that families being closed to SPA are referred to LCSS if EHA/TAF required </a:t>
            </a:r>
            <a:endParaRPr lang="en-GB" sz="4400" dirty="0">
              <a:latin typeface="+mj-lt"/>
              <a:cs typeface="Arial" panose="020B0604020202020204" pitchFamily="34" charset="0"/>
            </a:endParaRPr>
          </a:p>
          <a:p>
            <a:r>
              <a:rPr lang="en-GB" sz="4400" dirty="0">
                <a:latin typeface="+mj-lt"/>
                <a:cs typeface="Arial" panose="020B0604020202020204" pitchFamily="34" charset="0"/>
              </a:rPr>
              <a:t>Pathway for parents with additional needs developed and rolled out </a:t>
            </a:r>
          </a:p>
          <a:p>
            <a:r>
              <a:rPr lang="en-GB" sz="4400" dirty="0">
                <a:latin typeface="+mj-lt"/>
              </a:rPr>
              <a:t>LCSS and LADO service to provide 1:1 supervision  for education staff </a:t>
            </a:r>
            <a:endParaRPr lang="en-GB" sz="4400" dirty="0">
              <a:latin typeface="+mj-lt"/>
              <a:cs typeface="Arial" panose="020B0604020202020204" pitchFamily="34" charset="0"/>
            </a:endParaRPr>
          </a:p>
          <a:p>
            <a:r>
              <a:rPr lang="en-GB" sz="4400" dirty="0">
                <a:effectLst/>
                <a:latin typeface="+mj-lt"/>
                <a:ea typeface="Times New Roman" panose="02020603050405020304" pitchFamily="18" charset="0"/>
                <a:cs typeface="Arial" panose="020B0604020202020204" pitchFamily="34" charset="0"/>
              </a:rPr>
              <a:t>Neglect audit tool and action plans for schools developed </a:t>
            </a:r>
          </a:p>
          <a:p>
            <a:r>
              <a:rPr lang="en-GB" sz="4400" dirty="0">
                <a:latin typeface="+mj-lt"/>
                <a:ea typeface="Calibri" panose="020F0502020204030204" pitchFamily="34" charset="0"/>
                <a:cs typeface="Arial" panose="020B0604020202020204" pitchFamily="34" charset="0"/>
              </a:rPr>
              <a:t>Multi-agency early years performance framework and dashboard being developed.</a:t>
            </a:r>
          </a:p>
          <a:p>
            <a:r>
              <a:rPr lang="en-GB" sz="4400" dirty="0">
                <a:latin typeface="+mj-lt"/>
                <a:ea typeface="Calibri" panose="020F0502020204030204" pitchFamily="34" charset="0"/>
                <a:cs typeface="Arial" panose="020B0604020202020204" pitchFamily="34" charset="0"/>
              </a:rPr>
              <a:t>Strong relationship between children with disability team and LCSS </a:t>
            </a:r>
            <a:endParaRPr lang="en-GB" sz="4400" dirty="0">
              <a:latin typeface="+mj-lt"/>
              <a:ea typeface="Calibri" panose="020F0502020204030204" pitchFamily="34" charset="0"/>
            </a:endParaRPr>
          </a:p>
          <a:p>
            <a:endParaRPr lang="en-GB" sz="1800" dirty="0">
              <a:latin typeface="Arial" panose="020B0604020202020204" pitchFamily="34" charset="0"/>
              <a:ea typeface="Calibri" panose="020F0502020204030204" pitchFamily="34" charset="0"/>
            </a:endParaRPr>
          </a:p>
          <a:p>
            <a:pPr marL="0" indent="0">
              <a:buNone/>
            </a:pPr>
            <a:r>
              <a:rPr lang="en-GB" sz="1800" dirty="0">
                <a:latin typeface="Arial" panose="020B0604020202020204" pitchFamily="34" charset="0"/>
                <a:ea typeface="Calibri" panose="020F0502020204030204" pitchFamily="34" charset="0"/>
              </a:rPr>
              <a:t> </a:t>
            </a:r>
          </a:p>
          <a:p>
            <a:endParaRPr lang="en-GB" sz="1800" dirty="0">
              <a:effectLst/>
              <a:latin typeface="Calibri" panose="020F0502020204030204" pitchFamily="34" charset="0"/>
              <a:ea typeface="Calibri" panose="020F0502020204030204" pitchFamily="34" charset="0"/>
            </a:endParaRPr>
          </a:p>
          <a:p>
            <a:endParaRPr lang="en-GB" sz="1800" dirty="0"/>
          </a:p>
          <a:p>
            <a:endParaRPr lang="en-US" dirty="0"/>
          </a:p>
        </p:txBody>
      </p:sp>
    </p:spTree>
    <p:extLst>
      <p:ext uri="{BB962C8B-B14F-4D97-AF65-F5344CB8AC3E}">
        <p14:creationId xmlns:p14="http://schemas.microsoft.com/office/powerpoint/2010/main" val="90620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F50AA-B720-4250-B986-CF53A045284F}"/>
              </a:ext>
            </a:extLst>
          </p:cNvPr>
          <p:cNvSpPr>
            <a:spLocks noGrp="1"/>
          </p:cNvSpPr>
          <p:nvPr>
            <p:ph type="title"/>
          </p:nvPr>
        </p:nvSpPr>
        <p:spPr>
          <a:xfrm>
            <a:off x="5653048" y="2396837"/>
            <a:ext cx="3200400" cy="4461163"/>
          </a:xfrm>
        </p:spPr>
        <p:txBody>
          <a:bodyPr>
            <a:normAutofit/>
          </a:bodyPr>
          <a:lstStyle/>
          <a:p>
            <a:r>
              <a:rPr lang="en-GB" dirty="0">
                <a:solidFill>
                  <a:srgbClr val="FFFFFF"/>
                </a:solidFill>
              </a:rPr>
              <a:t>Early Help &amp; Identification – an integrated approach</a:t>
            </a:r>
            <a:br>
              <a:rPr lang="en-GB" dirty="0">
                <a:solidFill>
                  <a:srgbClr val="FFFFFF"/>
                </a:solidFill>
              </a:rPr>
            </a:br>
            <a:r>
              <a:rPr lang="en-GB" sz="2000" dirty="0">
                <a:solidFill>
                  <a:srgbClr val="FFFFFF"/>
                </a:solidFill>
              </a:rPr>
              <a:t>(Maria Godfrey/Jayne Harrison)</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itle 1">
            <a:extLst>
              <a:ext uri="{FF2B5EF4-FFF2-40B4-BE49-F238E27FC236}">
                <a16:creationId xmlns:a16="http://schemas.microsoft.com/office/drawing/2014/main" id="{D2D1B012-447D-4C8A-B7DB-25BA2E9BB387}"/>
              </a:ext>
            </a:extLst>
          </p:cNvPr>
          <p:cNvSpPr txBox="1">
            <a:spLocks/>
          </p:cNvSpPr>
          <p:nvPr/>
        </p:nvSpPr>
        <p:spPr>
          <a:xfrm>
            <a:off x="98219" y="2681559"/>
            <a:ext cx="3702204" cy="1018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solidFill>
                <a:schemeClr val="bg1"/>
              </a:solidFill>
              <a:latin typeface="+mn-lt"/>
            </a:endParaRPr>
          </a:p>
        </p:txBody>
      </p:sp>
      <p:sp>
        <p:nvSpPr>
          <p:cNvPr id="14" name="TextBox 13">
            <a:extLst>
              <a:ext uri="{FF2B5EF4-FFF2-40B4-BE49-F238E27FC236}">
                <a16:creationId xmlns:a16="http://schemas.microsoft.com/office/drawing/2014/main" id="{9CB377DA-73D4-44BA-AEA0-B9DB30DC6624}"/>
              </a:ext>
            </a:extLst>
          </p:cNvPr>
          <p:cNvSpPr txBox="1"/>
          <p:nvPr/>
        </p:nvSpPr>
        <p:spPr>
          <a:xfrm>
            <a:off x="627044" y="2681559"/>
            <a:ext cx="3109133" cy="1015663"/>
          </a:xfrm>
          <a:prstGeom prst="rect">
            <a:avLst/>
          </a:prstGeom>
          <a:noFill/>
        </p:spPr>
        <p:txBody>
          <a:bodyPr wrap="square">
            <a:spAutoFit/>
          </a:bodyPr>
          <a:lstStyle/>
          <a:p>
            <a:pPr marL="0" indent="0">
              <a:buNone/>
            </a:pPr>
            <a:r>
              <a:rPr lang="en-GB" sz="6000" dirty="0">
                <a:solidFill>
                  <a:schemeClr val="bg1"/>
                </a:solidFill>
                <a:latin typeface="+mj-lt"/>
              </a:rPr>
              <a:t>Impact</a:t>
            </a:r>
          </a:p>
        </p:txBody>
      </p:sp>
      <p:graphicFrame>
        <p:nvGraphicFramePr>
          <p:cNvPr id="12" name="Content Placeholder 3">
            <a:extLst>
              <a:ext uri="{FF2B5EF4-FFF2-40B4-BE49-F238E27FC236}">
                <a16:creationId xmlns:a16="http://schemas.microsoft.com/office/drawing/2014/main" id="{89A60B09-EC07-45DC-BD0E-D0C8CAB1770E}"/>
              </a:ext>
            </a:extLst>
          </p:cNvPr>
          <p:cNvGraphicFramePr>
            <a:graphicFrameLocks/>
          </p:cNvGraphicFramePr>
          <p:nvPr>
            <p:extLst>
              <p:ext uri="{D42A27DB-BD31-4B8C-83A1-F6EECF244321}">
                <p14:modId xmlns:p14="http://schemas.microsoft.com/office/powerpoint/2010/main" val="1452458687"/>
              </p:ext>
            </p:extLst>
          </p:nvPr>
        </p:nvGraphicFramePr>
        <p:xfrm>
          <a:off x="4814681" y="139718"/>
          <a:ext cx="5765073" cy="1314737"/>
        </p:xfrm>
        <a:graphic>
          <a:graphicData uri="http://schemas.openxmlformats.org/drawingml/2006/table">
            <a:tbl>
              <a:tblPr firstRow="1" firstCol="1" bandRow="1">
                <a:tableStyleId>{5C22544A-7EE6-4342-B048-85BDC9FD1C3A}</a:tableStyleId>
              </a:tblPr>
              <a:tblGrid>
                <a:gridCol w="906792">
                  <a:extLst>
                    <a:ext uri="{9D8B030D-6E8A-4147-A177-3AD203B41FA5}">
                      <a16:colId xmlns:a16="http://schemas.microsoft.com/office/drawing/2014/main" val="2970973460"/>
                    </a:ext>
                  </a:extLst>
                </a:gridCol>
                <a:gridCol w="936076">
                  <a:extLst>
                    <a:ext uri="{9D8B030D-6E8A-4147-A177-3AD203B41FA5}">
                      <a16:colId xmlns:a16="http://schemas.microsoft.com/office/drawing/2014/main" val="1972723282"/>
                    </a:ext>
                  </a:extLst>
                </a:gridCol>
                <a:gridCol w="968642">
                  <a:extLst>
                    <a:ext uri="{9D8B030D-6E8A-4147-A177-3AD203B41FA5}">
                      <a16:colId xmlns:a16="http://schemas.microsoft.com/office/drawing/2014/main" val="3741224668"/>
                    </a:ext>
                  </a:extLst>
                </a:gridCol>
                <a:gridCol w="921004">
                  <a:extLst>
                    <a:ext uri="{9D8B030D-6E8A-4147-A177-3AD203B41FA5}">
                      <a16:colId xmlns:a16="http://schemas.microsoft.com/office/drawing/2014/main" val="4135955701"/>
                    </a:ext>
                  </a:extLst>
                </a:gridCol>
                <a:gridCol w="936882">
                  <a:extLst>
                    <a:ext uri="{9D8B030D-6E8A-4147-A177-3AD203B41FA5}">
                      <a16:colId xmlns:a16="http://schemas.microsoft.com/office/drawing/2014/main" val="1825325430"/>
                    </a:ext>
                  </a:extLst>
                </a:gridCol>
                <a:gridCol w="1095677">
                  <a:extLst>
                    <a:ext uri="{9D8B030D-6E8A-4147-A177-3AD203B41FA5}">
                      <a16:colId xmlns:a16="http://schemas.microsoft.com/office/drawing/2014/main" val="1959704462"/>
                    </a:ext>
                  </a:extLst>
                </a:gridCol>
              </a:tblGrid>
              <a:tr h="705137">
                <a:tc>
                  <a:txBody>
                    <a:bodyPr/>
                    <a:lstStyle/>
                    <a:p>
                      <a:pPr algn="ctr"/>
                      <a:r>
                        <a:rPr lang="en-GB" sz="2000" dirty="0">
                          <a:effectLst/>
                          <a:latin typeface="+mj-lt"/>
                        </a:rPr>
                        <a:t> </a:t>
                      </a:r>
                      <a:endParaRPr lang="en-GB" sz="2000" dirty="0">
                        <a:effectLst/>
                        <a:latin typeface="+mj-lt"/>
                        <a:ea typeface="Calibri" panose="020F0502020204030204" pitchFamily="34" charset="0"/>
                      </a:endParaRPr>
                    </a:p>
                  </a:txBody>
                  <a:tcPr marL="68580" marR="68580" marT="0" marB="0" anchor="ctr"/>
                </a:tc>
                <a:tc>
                  <a:txBody>
                    <a:bodyPr/>
                    <a:lstStyle/>
                    <a:p>
                      <a:pPr algn="ctr"/>
                      <a:r>
                        <a:rPr lang="en-GB" sz="2000" dirty="0">
                          <a:effectLst/>
                          <a:latin typeface="+mj-lt"/>
                        </a:rPr>
                        <a:t>2017</a:t>
                      </a:r>
                      <a:endParaRPr lang="en-GB" sz="2000" dirty="0">
                        <a:effectLst/>
                        <a:latin typeface="+mj-lt"/>
                        <a:ea typeface="Calibri" panose="020F0502020204030204" pitchFamily="34" charset="0"/>
                      </a:endParaRPr>
                    </a:p>
                  </a:txBody>
                  <a:tcPr marL="68580" marR="68580" marT="0" marB="0" anchor="ctr"/>
                </a:tc>
                <a:tc>
                  <a:txBody>
                    <a:bodyPr/>
                    <a:lstStyle/>
                    <a:p>
                      <a:pPr algn="ctr"/>
                      <a:r>
                        <a:rPr lang="en-GB" sz="2000">
                          <a:effectLst/>
                          <a:latin typeface="+mj-lt"/>
                        </a:rPr>
                        <a:t>2018</a:t>
                      </a:r>
                      <a:endParaRPr lang="en-GB" sz="2000">
                        <a:effectLst/>
                        <a:latin typeface="+mj-lt"/>
                        <a:ea typeface="Calibri" panose="020F0502020204030204" pitchFamily="34" charset="0"/>
                      </a:endParaRPr>
                    </a:p>
                  </a:txBody>
                  <a:tcPr marL="68580" marR="68580" marT="0" marB="0" anchor="ctr"/>
                </a:tc>
                <a:tc>
                  <a:txBody>
                    <a:bodyPr/>
                    <a:lstStyle/>
                    <a:p>
                      <a:pPr algn="ctr"/>
                      <a:r>
                        <a:rPr lang="en-GB" sz="2000">
                          <a:effectLst/>
                          <a:latin typeface="+mj-lt"/>
                        </a:rPr>
                        <a:t>2019</a:t>
                      </a:r>
                      <a:endParaRPr lang="en-GB" sz="2000">
                        <a:effectLst/>
                        <a:latin typeface="+mj-lt"/>
                        <a:ea typeface="Calibri" panose="020F0502020204030204" pitchFamily="34" charset="0"/>
                      </a:endParaRPr>
                    </a:p>
                  </a:txBody>
                  <a:tcPr marL="68580" marR="68580" marT="0" marB="0" anchor="ctr"/>
                </a:tc>
                <a:tc>
                  <a:txBody>
                    <a:bodyPr/>
                    <a:lstStyle/>
                    <a:p>
                      <a:pPr algn="ctr"/>
                      <a:r>
                        <a:rPr lang="en-GB" sz="2000" dirty="0">
                          <a:effectLst/>
                          <a:latin typeface="+mj-lt"/>
                        </a:rPr>
                        <a:t>2020</a:t>
                      </a:r>
                      <a:endParaRPr lang="en-GB" sz="2000" dirty="0">
                        <a:effectLst/>
                        <a:latin typeface="+mj-lt"/>
                        <a:ea typeface="Calibri" panose="020F0502020204030204" pitchFamily="34" charset="0"/>
                      </a:endParaRPr>
                    </a:p>
                  </a:txBody>
                  <a:tcPr marL="68580" marR="68580" marT="0" marB="0" anchor="ctr"/>
                </a:tc>
                <a:tc>
                  <a:txBody>
                    <a:bodyPr/>
                    <a:lstStyle/>
                    <a:p>
                      <a:pPr algn="ctr"/>
                      <a:r>
                        <a:rPr lang="en-GB" sz="2000">
                          <a:effectLst/>
                          <a:latin typeface="+mj-lt"/>
                        </a:rPr>
                        <a:t>2021 (To date)</a:t>
                      </a:r>
                      <a:endParaRPr lang="en-GB" sz="20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799878895"/>
                  </a:ext>
                </a:extLst>
              </a:tr>
              <a:tr h="502801">
                <a:tc>
                  <a:txBody>
                    <a:bodyPr/>
                    <a:lstStyle/>
                    <a:p>
                      <a:r>
                        <a:rPr lang="en-GB" sz="2000" dirty="0">
                          <a:effectLst/>
                          <a:latin typeface="+mj-lt"/>
                        </a:rPr>
                        <a:t>Total EHA's</a:t>
                      </a:r>
                      <a:endParaRPr lang="en-GB" sz="2000" dirty="0">
                        <a:effectLst/>
                        <a:latin typeface="+mj-lt"/>
                        <a:ea typeface="Calibri" panose="020F0502020204030204" pitchFamily="34" charset="0"/>
                      </a:endParaRPr>
                    </a:p>
                  </a:txBody>
                  <a:tcPr marL="68580" marR="68580" marT="0" marB="0" anchor="b"/>
                </a:tc>
                <a:tc>
                  <a:txBody>
                    <a:bodyPr/>
                    <a:lstStyle/>
                    <a:p>
                      <a:pPr algn="r"/>
                      <a:r>
                        <a:rPr lang="en-GB" sz="2000" dirty="0">
                          <a:effectLst/>
                          <a:latin typeface="+mj-lt"/>
                        </a:rPr>
                        <a:t>1233</a:t>
                      </a:r>
                      <a:endParaRPr lang="en-GB" sz="2000" dirty="0">
                        <a:effectLst/>
                        <a:latin typeface="+mj-lt"/>
                        <a:ea typeface="Calibri" panose="020F0502020204030204" pitchFamily="34" charset="0"/>
                      </a:endParaRPr>
                    </a:p>
                  </a:txBody>
                  <a:tcPr marL="68580" marR="68580" marT="0" marB="0" anchor="b"/>
                </a:tc>
                <a:tc>
                  <a:txBody>
                    <a:bodyPr/>
                    <a:lstStyle/>
                    <a:p>
                      <a:pPr algn="r"/>
                      <a:r>
                        <a:rPr lang="en-GB" sz="2000">
                          <a:effectLst/>
                          <a:latin typeface="+mj-lt"/>
                        </a:rPr>
                        <a:t>1480</a:t>
                      </a:r>
                      <a:endParaRPr lang="en-GB" sz="2000">
                        <a:effectLst/>
                        <a:latin typeface="+mj-lt"/>
                        <a:ea typeface="Calibri" panose="020F0502020204030204" pitchFamily="34" charset="0"/>
                      </a:endParaRPr>
                    </a:p>
                  </a:txBody>
                  <a:tcPr marL="68580" marR="68580" marT="0" marB="0" anchor="b"/>
                </a:tc>
                <a:tc>
                  <a:txBody>
                    <a:bodyPr/>
                    <a:lstStyle/>
                    <a:p>
                      <a:pPr algn="r"/>
                      <a:r>
                        <a:rPr lang="en-GB" sz="2000">
                          <a:effectLst/>
                          <a:latin typeface="+mj-lt"/>
                        </a:rPr>
                        <a:t>1935</a:t>
                      </a:r>
                      <a:endParaRPr lang="en-GB" sz="2000">
                        <a:effectLst/>
                        <a:latin typeface="+mj-lt"/>
                        <a:ea typeface="Calibri" panose="020F0502020204030204" pitchFamily="34" charset="0"/>
                      </a:endParaRPr>
                    </a:p>
                  </a:txBody>
                  <a:tcPr marL="68580" marR="68580" marT="0" marB="0" anchor="b"/>
                </a:tc>
                <a:tc>
                  <a:txBody>
                    <a:bodyPr/>
                    <a:lstStyle/>
                    <a:p>
                      <a:pPr algn="r"/>
                      <a:r>
                        <a:rPr lang="en-GB" sz="2000" dirty="0">
                          <a:effectLst/>
                          <a:latin typeface="+mj-lt"/>
                        </a:rPr>
                        <a:t>1684</a:t>
                      </a:r>
                      <a:endParaRPr lang="en-GB" sz="2000" dirty="0">
                        <a:effectLst/>
                        <a:latin typeface="+mj-lt"/>
                        <a:ea typeface="Calibri" panose="020F0502020204030204" pitchFamily="34" charset="0"/>
                      </a:endParaRPr>
                    </a:p>
                  </a:txBody>
                  <a:tcPr marL="68580" marR="68580" marT="0" marB="0" anchor="b"/>
                </a:tc>
                <a:tc>
                  <a:txBody>
                    <a:bodyPr/>
                    <a:lstStyle/>
                    <a:p>
                      <a:pPr algn="r"/>
                      <a:r>
                        <a:rPr lang="en-GB" sz="2000" b="1" dirty="0">
                          <a:effectLst/>
                          <a:latin typeface="+mj-lt"/>
                        </a:rPr>
                        <a:t>1826</a:t>
                      </a:r>
                      <a:endParaRPr lang="en-GB" sz="2000" b="1" dirty="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1644850603"/>
                  </a:ext>
                </a:extLst>
              </a:tr>
            </a:tbl>
          </a:graphicData>
        </a:graphic>
      </p:graphicFrame>
      <p:sp>
        <p:nvSpPr>
          <p:cNvPr id="13" name="Content Placeholder 12">
            <a:extLst>
              <a:ext uri="{FF2B5EF4-FFF2-40B4-BE49-F238E27FC236}">
                <a16:creationId xmlns:a16="http://schemas.microsoft.com/office/drawing/2014/main" id="{5D79F683-B9C1-49CF-827A-A4662AE7FEC3}"/>
              </a:ext>
            </a:extLst>
          </p:cNvPr>
          <p:cNvSpPr txBox="1">
            <a:spLocks noGrp="1"/>
          </p:cNvSpPr>
          <p:nvPr>
            <p:ph idx="1"/>
          </p:nvPr>
        </p:nvSpPr>
        <p:spPr>
          <a:xfrm>
            <a:off x="4359349" y="1594173"/>
            <a:ext cx="6741042" cy="5096780"/>
          </a:xfrm>
          <a:prstGeom prst="rect">
            <a:avLst/>
          </a:prstGeom>
          <a:noFill/>
        </p:spPr>
        <p:txBody>
          <a:bodyPr wrap="square">
            <a:spAutoFit/>
          </a:bodyPr>
          <a:lstStyle/>
          <a:p>
            <a:pPr marL="0" indent="0">
              <a:buNone/>
            </a:pPr>
            <a:r>
              <a:rPr lang="en-GB" sz="2000" dirty="0">
                <a:solidFill>
                  <a:srgbClr val="000000"/>
                </a:solidFill>
                <a:latin typeface="+mj-lt"/>
                <a:ea typeface="Calibri" panose="020F0502020204030204" pitchFamily="34" charset="0"/>
              </a:rPr>
              <a:t>Y</a:t>
            </a:r>
            <a:r>
              <a:rPr lang="en-GB" sz="2000" dirty="0">
                <a:solidFill>
                  <a:srgbClr val="000000"/>
                </a:solidFill>
                <a:effectLst/>
                <a:latin typeface="+mj-lt"/>
                <a:ea typeface="Calibri" panose="020F0502020204030204" pitchFamily="34" charset="0"/>
              </a:rPr>
              <a:t>ear on year increases in completion of Early </a:t>
            </a:r>
            <a:r>
              <a:rPr lang="en-GB" sz="2000" dirty="0">
                <a:solidFill>
                  <a:srgbClr val="000000"/>
                </a:solidFill>
                <a:latin typeface="+mj-lt"/>
                <a:ea typeface="Calibri" panose="020F0502020204030204" pitchFamily="34" charset="0"/>
              </a:rPr>
              <a:t>H</a:t>
            </a:r>
            <a:r>
              <a:rPr lang="en-GB" sz="2000" dirty="0">
                <a:solidFill>
                  <a:srgbClr val="000000"/>
                </a:solidFill>
                <a:effectLst/>
                <a:latin typeface="+mj-lt"/>
                <a:ea typeface="Calibri" panose="020F0502020204030204" pitchFamily="34" charset="0"/>
              </a:rPr>
              <a:t>elp </a:t>
            </a:r>
            <a:r>
              <a:rPr lang="en-GB" sz="2000" dirty="0">
                <a:solidFill>
                  <a:srgbClr val="000000"/>
                </a:solidFill>
                <a:latin typeface="+mj-lt"/>
                <a:ea typeface="Calibri" panose="020F0502020204030204" pitchFamily="34" charset="0"/>
              </a:rPr>
              <a:t>A</a:t>
            </a:r>
            <a:r>
              <a:rPr lang="en-GB" sz="2000" dirty="0">
                <a:solidFill>
                  <a:srgbClr val="000000"/>
                </a:solidFill>
                <a:effectLst/>
                <a:latin typeface="+mj-lt"/>
                <a:ea typeface="Calibri" panose="020F0502020204030204" pitchFamily="34" charset="0"/>
              </a:rPr>
              <a:t>ssessments</a:t>
            </a:r>
            <a:r>
              <a:rPr lang="en-GB" sz="2000" dirty="0">
                <a:solidFill>
                  <a:srgbClr val="000000"/>
                </a:solidFill>
                <a:latin typeface="+mj-lt"/>
                <a:ea typeface="Calibri" panose="020F0502020204030204" pitchFamily="34" charset="0"/>
              </a:rPr>
              <a:t> and increased TAF processes </a:t>
            </a:r>
            <a:endParaRPr lang="en-GB" sz="2000" dirty="0">
              <a:solidFill>
                <a:srgbClr val="000000"/>
              </a:solidFill>
              <a:effectLst/>
              <a:latin typeface="+mj-lt"/>
              <a:ea typeface="Calibri" panose="020F0502020204030204" pitchFamily="34" charset="0"/>
            </a:endParaRPr>
          </a:p>
          <a:p>
            <a:pPr marL="0" indent="0">
              <a:buNone/>
            </a:pPr>
            <a:r>
              <a:rPr lang="en-GB" sz="2000" dirty="0">
                <a:solidFill>
                  <a:srgbClr val="000000"/>
                </a:solidFill>
                <a:latin typeface="+mj-lt"/>
                <a:ea typeface="Calibri" panose="020F0502020204030204" pitchFamily="34" charset="0"/>
              </a:rPr>
              <a:t>S</a:t>
            </a:r>
            <a:r>
              <a:rPr lang="en-GB" sz="2000" dirty="0">
                <a:solidFill>
                  <a:srgbClr val="000000"/>
                </a:solidFill>
                <a:effectLst/>
                <a:latin typeface="+mj-lt"/>
                <a:ea typeface="Calibri" panose="020F0502020204030204" pitchFamily="34" charset="0"/>
              </a:rPr>
              <a:t>ince </a:t>
            </a:r>
            <a:r>
              <a:rPr lang="en-GB" sz="2000" dirty="0">
                <a:solidFill>
                  <a:srgbClr val="000000"/>
                </a:solidFill>
                <a:latin typeface="+mj-lt"/>
                <a:ea typeface="Calibri" panose="020F0502020204030204" pitchFamily="34" charset="0"/>
              </a:rPr>
              <a:t>J</a:t>
            </a:r>
            <a:r>
              <a:rPr lang="en-GB" sz="2000" dirty="0">
                <a:solidFill>
                  <a:srgbClr val="000000"/>
                </a:solidFill>
                <a:effectLst/>
                <a:latin typeface="+mj-lt"/>
                <a:ea typeface="Calibri" panose="020F0502020204030204" pitchFamily="34" charset="0"/>
              </a:rPr>
              <a:t>an 2021 EHAs increase on 2020 figure and are already nearing the overall total of 2019. </a:t>
            </a:r>
          </a:p>
          <a:p>
            <a:pPr marL="0" indent="0">
              <a:buNone/>
            </a:pPr>
            <a:r>
              <a:rPr lang="en-GB" sz="2000" dirty="0">
                <a:solidFill>
                  <a:srgbClr val="000000"/>
                </a:solidFill>
                <a:latin typeface="+mj-lt"/>
                <a:ea typeface="Calibri" panose="020F0502020204030204" pitchFamily="34" charset="0"/>
              </a:rPr>
              <a:t>Increase in early years EHAs </a:t>
            </a:r>
            <a:endParaRPr lang="en-GB" sz="2000" dirty="0">
              <a:solidFill>
                <a:srgbClr val="000000"/>
              </a:solidFill>
              <a:effectLst/>
              <a:latin typeface="+mj-lt"/>
              <a:ea typeface="Calibri" panose="020F0502020204030204" pitchFamily="34" charset="0"/>
            </a:endParaRPr>
          </a:p>
          <a:p>
            <a:r>
              <a:rPr lang="en-GB" sz="2000" b="1" dirty="0">
                <a:solidFill>
                  <a:srgbClr val="000000"/>
                </a:solidFill>
                <a:latin typeface="+mj-lt"/>
                <a:ea typeface="Calibri" panose="020F0502020204030204" pitchFamily="34" charset="0"/>
              </a:rPr>
              <a:t> Community Early Help  support in Oxfordshire:</a:t>
            </a:r>
          </a:p>
          <a:p>
            <a:pPr marL="285750" indent="-285750">
              <a:buFontTx/>
              <a:buChar char="-"/>
            </a:pPr>
            <a:r>
              <a:rPr lang="en-GB" sz="2000" dirty="0">
                <a:solidFill>
                  <a:srgbClr val="000000"/>
                </a:solidFill>
                <a:effectLst/>
                <a:latin typeface="+mj-lt"/>
                <a:ea typeface="Calibri" panose="020F0502020204030204" pitchFamily="34" charset="0"/>
              </a:rPr>
              <a:t>1268 Children – Supported by LCSS </a:t>
            </a:r>
          </a:p>
          <a:p>
            <a:pPr marL="285750" indent="-285750">
              <a:buFontTx/>
              <a:buChar char="-"/>
            </a:pPr>
            <a:r>
              <a:rPr lang="en-GB" sz="2000" dirty="0">
                <a:solidFill>
                  <a:srgbClr val="000000"/>
                </a:solidFill>
                <a:effectLst/>
                <a:latin typeface="+mj-lt"/>
                <a:ea typeface="Calibri" panose="020F0502020204030204" pitchFamily="34" charset="0"/>
              </a:rPr>
              <a:t>1160 Children </a:t>
            </a:r>
            <a:r>
              <a:rPr lang="en-GB" sz="2000" dirty="0">
                <a:solidFill>
                  <a:srgbClr val="000000"/>
                </a:solidFill>
                <a:latin typeface="+mj-lt"/>
                <a:ea typeface="Calibri" panose="020F0502020204030204" pitchFamily="34" charset="0"/>
              </a:rPr>
              <a:t>supported through </a:t>
            </a:r>
            <a:r>
              <a:rPr lang="en-GB" sz="2000" dirty="0">
                <a:solidFill>
                  <a:srgbClr val="000000"/>
                </a:solidFill>
                <a:effectLst/>
                <a:latin typeface="+mj-lt"/>
                <a:ea typeface="Calibri" panose="020F0502020204030204" pitchFamily="34" charset="0"/>
              </a:rPr>
              <a:t>Community TAFs (led by partners) </a:t>
            </a:r>
          </a:p>
          <a:p>
            <a:pPr marL="285750" indent="-285750">
              <a:buFontTx/>
              <a:buChar char="-"/>
            </a:pPr>
            <a:r>
              <a:rPr lang="en-GB" sz="2000" dirty="0">
                <a:solidFill>
                  <a:srgbClr val="000000"/>
                </a:solidFill>
                <a:effectLst/>
                <a:latin typeface="+mj-lt"/>
                <a:ea typeface="Calibri" panose="020F0502020204030204" pitchFamily="34" charset="0"/>
              </a:rPr>
              <a:t>577 EHAs currently being reviewed </a:t>
            </a:r>
          </a:p>
          <a:p>
            <a:pPr marL="285750" indent="-285750">
              <a:buFontTx/>
              <a:buChar char="-"/>
            </a:pPr>
            <a:r>
              <a:rPr lang="en-GB" sz="2000" dirty="0">
                <a:solidFill>
                  <a:srgbClr val="000000"/>
                </a:solidFill>
                <a:latin typeface="+mj-lt"/>
                <a:ea typeface="Calibri" panose="020F0502020204030204" pitchFamily="34" charset="0"/>
              </a:rPr>
              <a:t>3005 total Children being supported at Early Help Preventative level</a:t>
            </a:r>
          </a:p>
          <a:p>
            <a:r>
              <a:rPr lang="en-GB" sz="2000" dirty="0">
                <a:solidFill>
                  <a:srgbClr val="000000"/>
                </a:solidFill>
                <a:latin typeface="+mj-lt"/>
              </a:rPr>
              <a:t>Increase confidence reported </a:t>
            </a:r>
            <a:endParaRPr lang="en-GB" sz="2000" dirty="0">
              <a:latin typeface="+mj-lt"/>
            </a:endParaRPr>
          </a:p>
          <a:p>
            <a:pPr marL="0" indent="0">
              <a:buNone/>
            </a:pPr>
            <a:endParaRPr lang="en-GB" sz="1800" dirty="0"/>
          </a:p>
        </p:txBody>
      </p:sp>
    </p:spTree>
    <p:extLst>
      <p:ext uri="{BB962C8B-B14F-4D97-AF65-F5344CB8AC3E}">
        <p14:creationId xmlns:p14="http://schemas.microsoft.com/office/powerpoint/2010/main" val="14492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F50AA-B720-4250-B986-CF53A045284F}"/>
              </a:ext>
            </a:extLst>
          </p:cNvPr>
          <p:cNvSpPr>
            <a:spLocks noGrp="1"/>
          </p:cNvSpPr>
          <p:nvPr>
            <p:ph type="title"/>
          </p:nvPr>
        </p:nvSpPr>
        <p:spPr>
          <a:xfrm>
            <a:off x="5653048" y="2396837"/>
            <a:ext cx="3200400" cy="4461163"/>
          </a:xfrm>
        </p:spPr>
        <p:txBody>
          <a:bodyPr>
            <a:normAutofit/>
          </a:bodyPr>
          <a:lstStyle/>
          <a:p>
            <a:r>
              <a:rPr lang="en-GB" dirty="0">
                <a:solidFill>
                  <a:srgbClr val="FFFFFF"/>
                </a:solidFill>
              </a:rPr>
              <a:t>Early Help &amp; Identification – an integrated approach</a:t>
            </a:r>
            <a:br>
              <a:rPr lang="en-GB" dirty="0">
                <a:solidFill>
                  <a:srgbClr val="FFFFFF"/>
                </a:solidFill>
              </a:rPr>
            </a:br>
            <a:r>
              <a:rPr lang="en-GB" sz="2000" dirty="0">
                <a:solidFill>
                  <a:srgbClr val="FFFFFF"/>
                </a:solidFill>
              </a:rPr>
              <a:t>(Maria Godfrey/Jayne Harrison)</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itle 1">
            <a:extLst>
              <a:ext uri="{FF2B5EF4-FFF2-40B4-BE49-F238E27FC236}">
                <a16:creationId xmlns:a16="http://schemas.microsoft.com/office/drawing/2014/main" id="{D2D1B012-447D-4C8A-B7DB-25BA2E9BB387}"/>
              </a:ext>
            </a:extLst>
          </p:cNvPr>
          <p:cNvSpPr txBox="1">
            <a:spLocks/>
          </p:cNvSpPr>
          <p:nvPr/>
        </p:nvSpPr>
        <p:spPr>
          <a:xfrm>
            <a:off x="98219" y="2681559"/>
            <a:ext cx="3702204" cy="1018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solidFill>
                <a:schemeClr val="bg1"/>
              </a:solidFill>
              <a:latin typeface="+mn-lt"/>
            </a:endParaRPr>
          </a:p>
        </p:txBody>
      </p:sp>
      <p:sp>
        <p:nvSpPr>
          <p:cNvPr id="14" name="TextBox 13">
            <a:extLst>
              <a:ext uri="{FF2B5EF4-FFF2-40B4-BE49-F238E27FC236}">
                <a16:creationId xmlns:a16="http://schemas.microsoft.com/office/drawing/2014/main" id="{9CB377DA-73D4-44BA-AEA0-B9DB30DC6624}"/>
              </a:ext>
            </a:extLst>
          </p:cNvPr>
          <p:cNvSpPr txBox="1"/>
          <p:nvPr/>
        </p:nvSpPr>
        <p:spPr>
          <a:xfrm>
            <a:off x="246461" y="595545"/>
            <a:ext cx="3109133" cy="4524315"/>
          </a:xfrm>
          <a:prstGeom prst="rect">
            <a:avLst/>
          </a:prstGeom>
          <a:noFill/>
        </p:spPr>
        <p:txBody>
          <a:bodyPr wrap="square">
            <a:spAutoFit/>
          </a:bodyPr>
          <a:lstStyle/>
          <a:p>
            <a:pPr marL="0" indent="0">
              <a:buNone/>
            </a:pPr>
            <a:r>
              <a:rPr lang="en-GB" sz="3200" dirty="0">
                <a:solidFill>
                  <a:schemeClr val="bg1"/>
                </a:solidFill>
                <a:latin typeface="+mj-lt"/>
              </a:rPr>
              <a:t>How targeted Early Help services in Oxfordshire support families and prevent neglect</a:t>
            </a:r>
          </a:p>
          <a:p>
            <a:pPr marL="0" indent="0">
              <a:buNone/>
            </a:pPr>
            <a:endParaRPr lang="en-GB" dirty="0">
              <a:solidFill>
                <a:schemeClr val="bg1"/>
              </a:solidFill>
            </a:endParaRPr>
          </a:p>
          <a:p>
            <a:endParaRPr lang="en-GB" sz="1400" dirty="0">
              <a:solidFill>
                <a:schemeClr val="bg1"/>
              </a:solidFill>
              <a:latin typeface="+mj-lt"/>
            </a:endParaRPr>
          </a:p>
          <a:p>
            <a:pPr marL="0" indent="0">
              <a:buNone/>
            </a:pPr>
            <a:endParaRPr lang="en-GB" sz="3200" dirty="0">
              <a:solidFill>
                <a:schemeClr val="bg1"/>
              </a:solidFill>
            </a:endParaRPr>
          </a:p>
        </p:txBody>
      </p:sp>
      <p:sp>
        <p:nvSpPr>
          <p:cNvPr id="15" name="Subtitle 2">
            <a:extLst>
              <a:ext uri="{FF2B5EF4-FFF2-40B4-BE49-F238E27FC236}">
                <a16:creationId xmlns:a16="http://schemas.microsoft.com/office/drawing/2014/main" id="{B7F25938-FCA4-4D78-976F-C0E008BBABFE}"/>
              </a:ext>
            </a:extLst>
          </p:cNvPr>
          <p:cNvSpPr txBox="1">
            <a:spLocks/>
          </p:cNvSpPr>
          <p:nvPr/>
        </p:nvSpPr>
        <p:spPr>
          <a:xfrm>
            <a:off x="4315514" y="386634"/>
            <a:ext cx="2305050" cy="4746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u="sng" dirty="0">
                <a:latin typeface="+mj-lt"/>
              </a:rPr>
              <a:t>Challenges </a:t>
            </a:r>
          </a:p>
        </p:txBody>
      </p:sp>
      <p:sp>
        <p:nvSpPr>
          <p:cNvPr id="16" name="TextBox 15">
            <a:extLst>
              <a:ext uri="{FF2B5EF4-FFF2-40B4-BE49-F238E27FC236}">
                <a16:creationId xmlns:a16="http://schemas.microsoft.com/office/drawing/2014/main" id="{1B8B5E82-EF72-4EBF-BF93-13C9385E1B57}"/>
              </a:ext>
            </a:extLst>
          </p:cNvPr>
          <p:cNvSpPr txBox="1"/>
          <p:nvPr/>
        </p:nvSpPr>
        <p:spPr>
          <a:xfrm>
            <a:off x="4167272" y="1022448"/>
            <a:ext cx="7300828" cy="5355312"/>
          </a:xfrm>
          <a:prstGeom prst="rect">
            <a:avLst/>
          </a:prstGeom>
          <a:noFill/>
        </p:spPr>
        <p:txBody>
          <a:bodyPr wrap="square">
            <a:spAutoFit/>
          </a:bodyPr>
          <a:lstStyle/>
          <a:p>
            <a:pPr marL="342900" indent="-342900">
              <a:buAutoNum type="arabicPeriod"/>
            </a:pPr>
            <a:r>
              <a:rPr lang="en-GB" dirty="0">
                <a:latin typeface="+mj-lt"/>
              </a:rPr>
              <a:t>Neglect not sighted early enough. This often means a new or additional assessment is required by targeted early help before planning and SMART intervention can make a difference.</a:t>
            </a:r>
          </a:p>
          <a:p>
            <a:pPr marL="342900" indent="-342900">
              <a:buFont typeface="+mj-lt"/>
              <a:buAutoNum type="arabicPeriod"/>
            </a:pPr>
            <a:endParaRPr lang="en-GB" dirty="0">
              <a:latin typeface="+mj-lt"/>
            </a:endParaRPr>
          </a:p>
          <a:p>
            <a:pPr marL="342900" indent="-342900">
              <a:buAutoNum type="arabicPeriod"/>
            </a:pPr>
            <a:r>
              <a:rPr lang="en-GB" u="sng" dirty="0">
                <a:latin typeface="+mj-lt"/>
              </a:rPr>
              <a:t>On-going analysis </a:t>
            </a:r>
            <a:r>
              <a:rPr lang="en-GB" dirty="0">
                <a:latin typeface="+mj-lt"/>
              </a:rPr>
              <a:t>- To review the initial primary need code identified by MASH in the referral into CSC and whether this changes or not after an EHA is completed. </a:t>
            </a:r>
          </a:p>
          <a:p>
            <a:pPr marL="342900" indent="-342900">
              <a:buFont typeface="+mj-lt"/>
              <a:buAutoNum type="arabicPeriod"/>
            </a:pPr>
            <a:endParaRPr lang="en-GB" dirty="0">
              <a:latin typeface="+mj-lt"/>
            </a:endParaRPr>
          </a:p>
          <a:p>
            <a:pPr marL="342900" indent="-342900">
              <a:buAutoNum type="arabicPeriod"/>
            </a:pPr>
            <a:r>
              <a:rPr lang="en-GB" dirty="0">
                <a:latin typeface="+mj-lt"/>
              </a:rPr>
              <a:t>The impact of neglect is an issue that can be diluted and or masked due to greater presenting needs i.e. additional needs for children (ASD, ADHD) and this being enmeshed with the parenting capacity. </a:t>
            </a:r>
          </a:p>
          <a:p>
            <a:pPr marL="342900" indent="-342900">
              <a:buFont typeface="+mj-lt"/>
              <a:buAutoNum type="arabicPeriod"/>
            </a:pPr>
            <a:endParaRPr lang="en-GB" dirty="0">
              <a:latin typeface="+mj-lt"/>
            </a:endParaRPr>
          </a:p>
          <a:p>
            <a:pPr marL="342900" indent="-342900">
              <a:buAutoNum type="arabicPeriod"/>
            </a:pPr>
            <a:r>
              <a:rPr lang="en-GB" u="sng" dirty="0">
                <a:latin typeface="+mj-lt"/>
              </a:rPr>
              <a:t>On-going analysis </a:t>
            </a:r>
            <a:r>
              <a:rPr lang="en-GB" dirty="0">
                <a:latin typeface="+mj-lt"/>
              </a:rPr>
              <a:t>- Neglect feels disproportionally under represented in the casework being completed by targeted early help.</a:t>
            </a:r>
          </a:p>
          <a:p>
            <a:pPr marL="342900" indent="-342900">
              <a:buAutoNum type="arabicPeriod"/>
            </a:pPr>
            <a:endParaRPr lang="en-GB" u="sng" dirty="0">
              <a:latin typeface="+mj-lt"/>
            </a:endParaRPr>
          </a:p>
          <a:p>
            <a:pPr marL="342900" indent="-342900">
              <a:buAutoNum type="arabicPeriod"/>
            </a:pPr>
            <a:r>
              <a:rPr lang="en-GB" u="sng" dirty="0">
                <a:latin typeface="+mj-lt"/>
              </a:rPr>
              <a:t>On-going analysis </a:t>
            </a:r>
            <a:r>
              <a:rPr lang="en-GB" dirty="0">
                <a:latin typeface="+mj-lt"/>
              </a:rPr>
              <a:t>- An under representation of 0-5’s within targeted Early help which may mask the impact of neglect in early years and then present differently when children enter statutory education. </a:t>
            </a:r>
          </a:p>
          <a:p>
            <a:pPr marL="342900" indent="-342900">
              <a:buAutoNum type="arabicPeriod"/>
            </a:pPr>
            <a:endParaRPr lang="en-GB" dirty="0"/>
          </a:p>
        </p:txBody>
      </p:sp>
    </p:spTree>
    <p:extLst>
      <p:ext uri="{BB962C8B-B14F-4D97-AF65-F5344CB8AC3E}">
        <p14:creationId xmlns:p14="http://schemas.microsoft.com/office/powerpoint/2010/main" val="1595374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F50AA-B720-4250-B986-CF53A045284F}"/>
              </a:ext>
            </a:extLst>
          </p:cNvPr>
          <p:cNvSpPr>
            <a:spLocks noGrp="1"/>
          </p:cNvSpPr>
          <p:nvPr>
            <p:ph type="title"/>
          </p:nvPr>
        </p:nvSpPr>
        <p:spPr>
          <a:xfrm>
            <a:off x="5653048" y="2396837"/>
            <a:ext cx="3200400" cy="4461163"/>
          </a:xfrm>
        </p:spPr>
        <p:txBody>
          <a:bodyPr>
            <a:normAutofit/>
          </a:bodyPr>
          <a:lstStyle/>
          <a:p>
            <a:r>
              <a:rPr lang="en-GB" dirty="0">
                <a:solidFill>
                  <a:srgbClr val="FFFFFF"/>
                </a:solidFill>
              </a:rPr>
              <a:t>Early Help &amp; Identification – an integrated approach</a:t>
            </a:r>
            <a:br>
              <a:rPr lang="en-GB" dirty="0">
                <a:solidFill>
                  <a:srgbClr val="FFFFFF"/>
                </a:solidFill>
              </a:rPr>
            </a:br>
            <a:r>
              <a:rPr lang="en-GB" sz="2000" dirty="0">
                <a:solidFill>
                  <a:srgbClr val="FFFFFF"/>
                </a:solidFill>
              </a:rPr>
              <a:t>(Maria Godfrey/Jayne Harrison)</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itle 1">
            <a:extLst>
              <a:ext uri="{FF2B5EF4-FFF2-40B4-BE49-F238E27FC236}">
                <a16:creationId xmlns:a16="http://schemas.microsoft.com/office/drawing/2014/main" id="{D2D1B012-447D-4C8A-B7DB-25BA2E9BB387}"/>
              </a:ext>
            </a:extLst>
          </p:cNvPr>
          <p:cNvSpPr txBox="1">
            <a:spLocks/>
          </p:cNvSpPr>
          <p:nvPr/>
        </p:nvSpPr>
        <p:spPr>
          <a:xfrm>
            <a:off x="98219" y="2681559"/>
            <a:ext cx="3702204" cy="1018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solidFill>
                <a:schemeClr val="bg1"/>
              </a:solidFill>
              <a:latin typeface="+mn-lt"/>
            </a:endParaRPr>
          </a:p>
        </p:txBody>
      </p:sp>
      <p:sp>
        <p:nvSpPr>
          <p:cNvPr id="14" name="TextBox 13">
            <a:extLst>
              <a:ext uri="{FF2B5EF4-FFF2-40B4-BE49-F238E27FC236}">
                <a16:creationId xmlns:a16="http://schemas.microsoft.com/office/drawing/2014/main" id="{9CB377DA-73D4-44BA-AEA0-B9DB30DC6624}"/>
              </a:ext>
            </a:extLst>
          </p:cNvPr>
          <p:cNvSpPr txBox="1"/>
          <p:nvPr/>
        </p:nvSpPr>
        <p:spPr>
          <a:xfrm>
            <a:off x="751255" y="621730"/>
            <a:ext cx="3511188" cy="1323439"/>
          </a:xfrm>
          <a:prstGeom prst="rect">
            <a:avLst/>
          </a:prstGeom>
          <a:noFill/>
        </p:spPr>
        <p:txBody>
          <a:bodyPr wrap="square">
            <a:spAutoFit/>
          </a:bodyPr>
          <a:lstStyle/>
          <a:p>
            <a:pPr marL="0" indent="0">
              <a:buNone/>
            </a:pPr>
            <a:r>
              <a:rPr lang="en-GB" sz="4000" dirty="0">
                <a:solidFill>
                  <a:schemeClr val="bg1"/>
                </a:solidFill>
                <a:latin typeface="+mj-lt"/>
              </a:rPr>
              <a:t>Actions &amp; Impact:</a:t>
            </a:r>
          </a:p>
        </p:txBody>
      </p:sp>
      <p:sp>
        <p:nvSpPr>
          <p:cNvPr id="10" name="Content Placeholder 2">
            <a:extLst>
              <a:ext uri="{FF2B5EF4-FFF2-40B4-BE49-F238E27FC236}">
                <a16:creationId xmlns:a16="http://schemas.microsoft.com/office/drawing/2014/main" id="{A9CF833B-ED34-4E6A-9AD3-250C0D9A57C0}"/>
              </a:ext>
            </a:extLst>
          </p:cNvPr>
          <p:cNvSpPr>
            <a:spLocks noGrp="1"/>
          </p:cNvSpPr>
          <p:nvPr>
            <p:ph idx="1"/>
          </p:nvPr>
        </p:nvSpPr>
        <p:spPr>
          <a:xfrm>
            <a:off x="4262443" y="489208"/>
            <a:ext cx="7550329" cy="2884543"/>
          </a:xfrm>
        </p:spPr>
        <p:txBody>
          <a:bodyPr>
            <a:normAutofit/>
          </a:bodyPr>
          <a:lstStyle/>
          <a:p>
            <a:r>
              <a:rPr lang="en-GB" sz="1600" dirty="0">
                <a:latin typeface="+mj-lt"/>
              </a:rPr>
              <a:t>Evolution training to all staff which includes chapter on identifying and addressing neglect. This is now mandatory induction to all new starters and business as usual. </a:t>
            </a:r>
          </a:p>
          <a:p>
            <a:r>
              <a:rPr lang="en-GB" sz="1600" dirty="0">
                <a:latin typeface="+mj-lt"/>
              </a:rPr>
              <a:t>Increased Service Manager capacity and influence – second service manager placed within targeted early help to address practice issues and improve interface between services. </a:t>
            </a:r>
          </a:p>
          <a:p>
            <a:r>
              <a:rPr lang="en-GB" sz="1600" dirty="0">
                <a:latin typeface="+mj-lt"/>
              </a:rPr>
              <a:t>Good conversations being held between targeted EH and LCSS where neglect is a concern – timely escalation within internal allocation meeting (without re routing back into MASH). </a:t>
            </a:r>
          </a:p>
          <a:p>
            <a:r>
              <a:rPr lang="en-GB" sz="1600" dirty="0">
                <a:latin typeface="+mj-lt"/>
              </a:rPr>
              <a:t>Accessible and visible consultations between Targeted EH and FSP to ensure timely escalation for statutory assessment.</a:t>
            </a:r>
          </a:p>
          <a:p>
            <a:endParaRPr lang="en-GB" sz="1800" dirty="0"/>
          </a:p>
        </p:txBody>
      </p:sp>
      <p:sp>
        <p:nvSpPr>
          <p:cNvPr id="11" name="TextBox 10">
            <a:extLst>
              <a:ext uri="{FF2B5EF4-FFF2-40B4-BE49-F238E27FC236}">
                <a16:creationId xmlns:a16="http://schemas.microsoft.com/office/drawing/2014/main" id="{668CDB9C-C448-4ADE-AEB4-56ED9E0DBE26}"/>
              </a:ext>
            </a:extLst>
          </p:cNvPr>
          <p:cNvSpPr txBox="1"/>
          <p:nvPr/>
        </p:nvSpPr>
        <p:spPr>
          <a:xfrm>
            <a:off x="393864" y="4574094"/>
            <a:ext cx="2953407" cy="707886"/>
          </a:xfrm>
          <a:prstGeom prst="rect">
            <a:avLst/>
          </a:prstGeom>
          <a:noFill/>
        </p:spPr>
        <p:txBody>
          <a:bodyPr wrap="square">
            <a:spAutoFit/>
          </a:bodyPr>
          <a:lstStyle/>
          <a:p>
            <a:pPr marL="0" indent="0">
              <a:buNone/>
            </a:pPr>
            <a:r>
              <a:rPr lang="en-GB" sz="3200" dirty="0">
                <a:solidFill>
                  <a:schemeClr val="bg1"/>
                </a:solidFill>
              </a:rPr>
              <a:t>    </a:t>
            </a:r>
            <a:r>
              <a:rPr lang="en-GB" sz="4000" dirty="0">
                <a:solidFill>
                  <a:schemeClr val="bg1"/>
                </a:solidFill>
                <a:latin typeface="+mj-lt"/>
              </a:rPr>
              <a:t>Next Steps:</a:t>
            </a:r>
          </a:p>
        </p:txBody>
      </p:sp>
      <p:sp>
        <p:nvSpPr>
          <p:cNvPr id="12" name="TextBox 11">
            <a:extLst>
              <a:ext uri="{FF2B5EF4-FFF2-40B4-BE49-F238E27FC236}">
                <a16:creationId xmlns:a16="http://schemas.microsoft.com/office/drawing/2014/main" id="{099D188B-DFD2-44E8-AEEE-FDE68FAFC3FD}"/>
              </a:ext>
            </a:extLst>
          </p:cNvPr>
          <p:cNvSpPr txBox="1"/>
          <p:nvPr/>
        </p:nvSpPr>
        <p:spPr>
          <a:xfrm>
            <a:off x="4167272" y="3700033"/>
            <a:ext cx="6646562" cy="2831544"/>
          </a:xfrm>
          <a:prstGeom prst="rect">
            <a:avLst/>
          </a:prstGeom>
          <a:noFill/>
        </p:spPr>
        <p:txBody>
          <a:bodyPr wrap="square">
            <a:spAutoFit/>
          </a:bodyPr>
          <a:lstStyle/>
          <a:p>
            <a:pPr marL="342900" indent="-342900">
              <a:buAutoNum type="arabicPeriod"/>
            </a:pPr>
            <a:r>
              <a:rPr lang="en-GB" sz="1600" dirty="0">
                <a:latin typeface="+mj-lt"/>
              </a:rPr>
              <a:t>Query – Are graded care profiles and other evidence based tools being used as a tool for escalation rather than impacting family improvement. Action - Tracking how many are being completed and analysing impact.</a:t>
            </a:r>
          </a:p>
          <a:p>
            <a:pPr marL="342900" indent="-342900">
              <a:buAutoNum type="arabicPeriod"/>
            </a:pPr>
            <a:r>
              <a:rPr lang="en-GB" sz="1600" dirty="0">
                <a:latin typeface="+mj-lt"/>
              </a:rPr>
              <a:t>Focus on ensuring all plans are fully SMART (audit analysis shows this only occurs 37% of the time in RI cohort) and to ensure neglect is proportionately represented. </a:t>
            </a:r>
          </a:p>
          <a:p>
            <a:pPr marL="342900" indent="-342900">
              <a:buAutoNum type="arabicPeriod"/>
            </a:pPr>
            <a:r>
              <a:rPr lang="en-GB" sz="1600" dirty="0">
                <a:latin typeface="+mj-lt"/>
              </a:rPr>
              <a:t>Focus on ensuring chronologies are up to date and evidence of genogram (audit analysis shows this occurs 61% of the time in RI cohort).</a:t>
            </a:r>
          </a:p>
          <a:p>
            <a:pPr marL="342900" indent="-342900">
              <a:buAutoNum type="arabicPeriod"/>
            </a:pPr>
            <a:r>
              <a:rPr lang="en-GB" sz="1600" dirty="0">
                <a:latin typeface="+mj-lt"/>
              </a:rPr>
              <a:t>Continued improvement of interface between LCSS, targeted EH and FSP – Service manager staying close to practice and influencing escalations. </a:t>
            </a:r>
          </a:p>
          <a:p>
            <a:pPr marL="342900" indent="-342900">
              <a:buAutoNum type="arabicPeriod"/>
            </a:pPr>
            <a:endParaRPr lang="en-GB" dirty="0"/>
          </a:p>
        </p:txBody>
      </p:sp>
      <p:pic>
        <p:nvPicPr>
          <p:cNvPr id="8" name="Picture 7" descr="A child sitting next to a teddy bear&#10;&#10;Description automatically generated with medium confidence">
            <a:extLst>
              <a:ext uri="{FF2B5EF4-FFF2-40B4-BE49-F238E27FC236}">
                <a16:creationId xmlns:a16="http://schemas.microsoft.com/office/drawing/2014/main" id="{CC5CA743-6AC9-47C1-97F1-3603A28A3A6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8720" y="2230582"/>
            <a:ext cx="2314370" cy="2058099"/>
          </a:xfrm>
          <a:prstGeom prst="rect">
            <a:avLst/>
          </a:prstGeom>
        </p:spPr>
      </p:pic>
    </p:spTree>
    <p:extLst>
      <p:ext uri="{BB962C8B-B14F-4D97-AF65-F5344CB8AC3E}">
        <p14:creationId xmlns:p14="http://schemas.microsoft.com/office/powerpoint/2010/main" val="3552716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F50AA-B720-4250-B986-CF53A045284F}"/>
              </a:ext>
            </a:extLst>
          </p:cNvPr>
          <p:cNvSpPr>
            <a:spLocks noGrp="1"/>
          </p:cNvSpPr>
          <p:nvPr>
            <p:ph type="title"/>
          </p:nvPr>
        </p:nvSpPr>
        <p:spPr>
          <a:xfrm>
            <a:off x="5653048" y="2396837"/>
            <a:ext cx="3200400" cy="4461163"/>
          </a:xfrm>
        </p:spPr>
        <p:txBody>
          <a:bodyPr>
            <a:normAutofit/>
          </a:bodyPr>
          <a:lstStyle/>
          <a:p>
            <a:r>
              <a:rPr lang="en-GB" dirty="0">
                <a:solidFill>
                  <a:srgbClr val="FFFFFF"/>
                </a:solidFill>
              </a:rPr>
              <a:t>Early Help &amp; Identification – an integrated approach</a:t>
            </a:r>
            <a:br>
              <a:rPr lang="en-GB" dirty="0">
                <a:solidFill>
                  <a:srgbClr val="FFFFFF"/>
                </a:solidFill>
              </a:rPr>
            </a:br>
            <a:r>
              <a:rPr lang="en-GB" sz="2000" dirty="0">
                <a:solidFill>
                  <a:srgbClr val="FFFFFF"/>
                </a:solidFill>
              </a:rPr>
              <a:t>(Maria Godfrey/Jayne Harrison)</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itle 1">
            <a:extLst>
              <a:ext uri="{FF2B5EF4-FFF2-40B4-BE49-F238E27FC236}">
                <a16:creationId xmlns:a16="http://schemas.microsoft.com/office/drawing/2014/main" id="{D2D1B012-447D-4C8A-B7DB-25BA2E9BB387}"/>
              </a:ext>
            </a:extLst>
          </p:cNvPr>
          <p:cNvSpPr txBox="1">
            <a:spLocks/>
          </p:cNvSpPr>
          <p:nvPr/>
        </p:nvSpPr>
        <p:spPr>
          <a:xfrm>
            <a:off x="98219" y="2681559"/>
            <a:ext cx="3702204" cy="1018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solidFill>
                <a:schemeClr val="bg1"/>
              </a:solidFill>
              <a:latin typeface="+mn-lt"/>
            </a:endParaRPr>
          </a:p>
        </p:txBody>
      </p:sp>
      <p:sp>
        <p:nvSpPr>
          <p:cNvPr id="15" name="TextBox 14">
            <a:extLst>
              <a:ext uri="{FF2B5EF4-FFF2-40B4-BE49-F238E27FC236}">
                <a16:creationId xmlns:a16="http://schemas.microsoft.com/office/drawing/2014/main" id="{2BD5F0DF-01DB-4513-8C7A-D77C4899866F}"/>
              </a:ext>
            </a:extLst>
          </p:cNvPr>
          <p:cNvSpPr txBox="1"/>
          <p:nvPr/>
        </p:nvSpPr>
        <p:spPr>
          <a:xfrm>
            <a:off x="281272" y="609116"/>
            <a:ext cx="3336097" cy="3539430"/>
          </a:xfrm>
          <a:prstGeom prst="rect">
            <a:avLst/>
          </a:prstGeom>
          <a:noFill/>
        </p:spPr>
        <p:txBody>
          <a:bodyPr wrap="square">
            <a:spAutoFit/>
          </a:bodyPr>
          <a:lstStyle/>
          <a:p>
            <a:r>
              <a:rPr lang="en-US" sz="3200" kern="1200" dirty="0">
                <a:solidFill>
                  <a:schemeClr val="bg1"/>
                </a:solidFill>
                <a:latin typeface="+mj-lt"/>
                <a:ea typeface="+mj-ea"/>
                <a:cs typeface="+mj-cs"/>
              </a:rPr>
              <a:t>How Health services in Oxfordshire support </a:t>
            </a:r>
            <a:r>
              <a:rPr lang="en-US" sz="3200" dirty="0">
                <a:solidFill>
                  <a:schemeClr val="bg1"/>
                </a:solidFill>
                <a:latin typeface="+mj-lt"/>
              </a:rPr>
              <a:t>families at early help level and </a:t>
            </a:r>
            <a:r>
              <a:rPr lang="en-US" sz="3200" kern="1200" dirty="0">
                <a:solidFill>
                  <a:schemeClr val="bg1"/>
                </a:solidFill>
                <a:latin typeface="+mj-lt"/>
                <a:ea typeface="+mj-ea"/>
                <a:cs typeface="+mj-cs"/>
              </a:rPr>
              <a:t> help prevent neglect</a:t>
            </a:r>
            <a:endParaRPr lang="en-GB" sz="3200" dirty="0">
              <a:solidFill>
                <a:schemeClr val="bg1"/>
              </a:solidFill>
              <a:latin typeface="+mj-lt"/>
            </a:endParaRPr>
          </a:p>
        </p:txBody>
      </p:sp>
      <p:pic>
        <p:nvPicPr>
          <p:cNvPr id="16" name="Content Placeholder 3">
            <a:extLst>
              <a:ext uri="{FF2B5EF4-FFF2-40B4-BE49-F238E27FC236}">
                <a16:creationId xmlns:a16="http://schemas.microsoft.com/office/drawing/2014/main" id="{613A4989-5D1D-4240-A2E2-6536FB262BA2}"/>
              </a:ext>
            </a:extLst>
          </p:cNvPr>
          <p:cNvPicPr>
            <a:picLocks noGrp="1" noChangeAspect="1"/>
          </p:cNvPicPr>
          <p:nvPr>
            <p:ph idx="1"/>
          </p:nvPr>
        </p:nvPicPr>
        <p:blipFill>
          <a:blip r:embed="rId3"/>
          <a:stretch>
            <a:fillRect/>
          </a:stretch>
        </p:blipFill>
        <p:spPr>
          <a:xfrm>
            <a:off x="98219" y="4268192"/>
            <a:ext cx="2979416" cy="2470162"/>
          </a:xfrm>
          <a:prstGeom prst="rect">
            <a:avLst/>
          </a:prstGeom>
        </p:spPr>
      </p:pic>
      <p:sp>
        <p:nvSpPr>
          <p:cNvPr id="17" name="TextBox 16">
            <a:extLst>
              <a:ext uri="{FF2B5EF4-FFF2-40B4-BE49-F238E27FC236}">
                <a16:creationId xmlns:a16="http://schemas.microsoft.com/office/drawing/2014/main" id="{B74B7FE1-0D1E-40DB-962E-240CCBAB32A7}"/>
              </a:ext>
            </a:extLst>
          </p:cNvPr>
          <p:cNvSpPr txBox="1"/>
          <p:nvPr/>
        </p:nvSpPr>
        <p:spPr>
          <a:xfrm>
            <a:off x="4140916" y="788808"/>
            <a:ext cx="7921947" cy="1077218"/>
          </a:xfrm>
          <a:prstGeom prst="rect">
            <a:avLst/>
          </a:prstGeom>
          <a:noFill/>
        </p:spPr>
        <p:txBody>
          <a:bodyPr wrap="square">
            <a:spAutoFit/>
          </a:bodyPr>
          <a:lstStyle/>
          <a:p>
            <a:r>
              <a:rPr lang="en-GB" sz="2800" u="sng" dirty="0">
                <a:latin typeface="+mj-lt"/>
              </a:rPr>
              <a:t>Challenge</a:t>
            </a:r>
            <a:r>
              <a:rPr lang="en-GB" sz="2800" dirty="0">
                <a:latin typeface="+mj-lt"/>
              </a:rPr>
              <a:t>: low numbers of pre-birth EHAs completed</a:t>
            </a:r>
          </a:p>
          <a:p>
            <a:endParaRPr lang="en-GB" sz="3600" dirty="0">
              <a:latin typeface="+mj-lt"/>
            </a:endParaRPr>
          </a:p>
        </p:txBody>
      </p:sp>
      <p:sp>
        <p:nvSpPr>
          <p:cNvPr id="18" name="TextBox 17">
            <a:extLst>
              <a:ext uri="{FF2B5EF4-FFF2-40B4-BE49-F238E27FC236}">
                <a16:creationId xmlns:a16="http://schemas.microsoft.com/office/drawing/2014/main" id="{CB19691D-5F35-40D3-9D15-E611DDCD8B63}"/>
              </a:ext>
            </a:extLst>
          </p:cNvPr>
          <p:cNvSpPr txBox="1"/>
          <p:nvPr/>
        </p:nvSpPr>
        <p:spPr>
          <a:xfrm>
            <a:off x="4167272" y="1809444"/>
            <a:ext cx="7145110" cy="2646878"/>
          </a:xfrm>
          <a:prstGeom prst="rect">
            <a:avLst/>
          </a:prstGeom>
          <a:noFill/>
        </p:spPr>
        <p:txBody>
          <a:bodyPr wrap="square" rtlCol="0">
            <a:spAutoFit/>
          </a:bodyPr>
          <a:lstStyle/>
          <a:p>
            <a:r>
              <a:rPr lang="en-GB" sz="2800" b="1" dirty="0">
                <a:latin typeface="+mj-lt"/>
              </a:rPr>
              <a:t>Action Taken:</a:t>
            </a:r>
          </a:p>
          <a:p>
            <a:r>
              <a:rPr lang="en-GB" sz="2000" dirty="0">
                <a:latin typeface="+mj-lt"/>
              </a:rPr>
              <a:t>Lotus team created to focus of needs of vulnerable pregnant women</a:t>
            </a:r>
          </a:p>
          <a:p>
            <a:r>
              <a:rPr lang="en-US" sz="2000" dirty="0">
                <a:latin typeface="+mj-lt"/>
                <a:cs typeface="Calibri" panose="020F0502020204030204"/>
              </a:rPr>
              <a:t>Vulnerable pregnant women referred to HV for targeted &amp; coordinated ante natal support</a:t>
            </a:r>
          </a:p>
          <a:p>
            <a:r>
              <a:rPr lang="en-US" sz="2000" dirty="0">
                <a:latin typeface="+mj-lt"/>
                <a:cs typeface="Calibri" panose="020F0502020204030204"/>
              </a:rPr>
              <a:t> Bespoke whole service  EHA training to be delivered to midwifery staff from end Sept.</a:t>
            </a:r>
          </a:p>
          <a:p>
            <a:endParaRPr lang="en-GB" dirty="0"/>
          </a:p>
        </p:txBody>
      </p:sp>
      <p:sp>
        <p:nvSpPr>
          <p:cNvPr id="19" name="TextBox 18">
            <a:extLst>
              <a:ext uri="{FF2B5EF4-FFF2-40B4-BE49-F238E27FC236}">
                <a16:creationId xmlns:a16="http://schemas.microsoft.com/office/drawing/2014/main" id="{20C4634D-6371-47C7-8BA7-67FA85061048}"/>
              </a:ext>
            </a:extLst>
          </p:cNvPr>
          <p:cNvSpPr txBox="1"/>
          <p:nvPr/>
        </p:nvSpPr>
        <p:spPr>
          <a:xfrm>
            <a:off x="4167272" y="4195133"/>
            <a:ext cx="6589289" cy="1754326"/>
          </a:xfrm>
          <a:prstGeom prst="rect">
            <a:avLst/>
          </a:prstGeom>
          <a:noFill/>
        </p:spPr>
        <p:txBody>
          <a:bodyPr wrap="square" rtlCol="0">
            <a:spAutoFit/>
          </a:bodyPr>
          <a:lstStyle/>
          <a:p>
            <a:r>
              <a:rPr lang="en-GB" sz="2800" b="1" dirty="0">
                <a:latin typeface="+mj-lt"/>
              </a:rPr>
              <a:t>Impact:</a:t>
            </a:r>
          </a:p>
          <a:p>
            <a:r>
              <a:rPr lang="en-GB" sz="2000" dirty="0">
                <a:latin typeface="+mj-lt"/>
              </a:rPr>
              <a:t>Better communication between midwifery and health visiting so that vulnerable women can be supported early</a:t>
            </a:r>
          </a:p>
          <a:p>
            <a:r>
              <a:rPr lang="en-GB" sz="2000" dirty="0">
                <a:latin typeface="+mj-lt"/>
              </a:rPr>
              <a:t>Expected increase in number of ante natal EHAs after training completed.</a:t>
            </a:r>
          </a:p>
        </p:txBody>
      </p:sp>
    </p:spTree>
    <p:extLst>
      <p:ext uri="{BB962C8B-B14F-4D97-AF65-F5344CB8AC3E}">
        <p14:creationId xmlns:p14="http://schemas.microsoft.com/office/powerpoint/2010/main" val="3857421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F50AA-B720-4250-B986-CF53A045284F}"/>
              </a:ext>
            </a:extLst>
          </p:cNvPr>
          <p:cNvSpPr>
            <a:spLocks noGrp="1"/>
          </p:cNvSpPr>
          <p:nvPr>
            <p:ph type="title"/>
          </p:nvPr>
        </p:nvSpPr>
        <p:spPr>
          <a:xfrm>
            <a:off x="5653048" y="2396837"/>
            <a:ext cx="3200400" cy="4461163"/>
          </a:xfrm>
        </p:spPr>
        <p:txBody>
          <a:bodyPr>
            <a:normAutofit/>
          </a:bodyPr>
          <a:lstStyle/>
          <a:p>
            <a:r>
              <a:rPr lang="en-GB" dirty="0">
                <a:solidFill>
                  <a:srgbClr val="FFFFFF"/>
                </a:solidFill>
              </a:rPr>
              <a:t>Early Help &amp; Identification – an integrated approach</a:t>
            </a:r>
            <a:br>
              <a:rPr lang="en-GB" dirty="0">
                <a:solidFill>
                  <a:srgbClr val="FFFFFF"/>
                </a:solidFill>
              </a:rPr>
            </a:br>
            <a:r>
              <a:rPr lang="en-GB" sz="2000" dirty="0">
                <a:solidFill>
                  <a:srgbClr val="FFFFFF"/>
                </a:solidFill>
              </a:rPr>
              <a:t>(Maria Godfrey/Jayne Harrison)</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itle 1">
            <a:extLst>
              <a:ext uri="{FF2B5EF4-FFF2-40B4-BE49-F238E27FC236}">
                <a16:creationId xmlns:a16="http://schemas.microsoft.com/office/drawing/2014/main" id="{D2D1B012-447D-4C8A-B7DB-25BA2E9BB387}"/>
              </a:ext>
            </a:extLst>
          </p:cNvPr>
          <p:cNvSpPr txBox="1">
            <a:spLocks/>
          </p:cNvSpPr>
          <p:nvPr/>
        </p:nvSpPr>
        <p:spPr>
          <a:xfrm>
            <a:off x="98219" y="2681559"/>
            <a:ext cx="3702204" cy="1018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solidFill>
                <a:schemeClr val="bg1"/>
              </a:solidFill>
              <a:latin typeface="+mn-lt"/>
            </a:endParaRPr>
          </a:p>
        </p:txBody>
      </p:sp>
      <p:sp>
        <p:nvSpPr>
          <p:cNvPr id="20" name="TextBox 19">
            <a:extLst>
              <a:ext uri="{FF2B5EF4-FFF2-40B4-BE49-F238E27FC236}">
                <a16:creationId xmlns:a16="http://schemas.microsoft.com/office/drawing/2014/main" id="{0303B9F7-56BC-44BF-90C0-412A26CCFA37}"/>
              </a:ext>
            </a:extLst>
          </p:cNvPr>
          <p:cNvSpPr txBox="1"/>
          <p:nvPr/>
        </p:nvSpPr>
        <p:spPr>
          <a:xfrm>
            <a:off x="187769" y="1831029"/>
            <a:ext cx="3579798" cy="3539430"/>
          </a:xfrm>
          <a:prstGeom prst="rect">
            <a:avLst/>
          </a:prstGeom>
          <a:noFill/>
        </p:spPr>
        <p:txBody>
          <a:bodyPr wrap="square">
            <a:spAutoFit/>
          </a:bodyPr>
          <a:lstStyle/>
          <a:p>
            <a:r>
              <a:rPr lang="en-US" sz="3200" b="1" kern="1200" dirty="0">
                <a:solidFill>
                  <a:schemeClr val="bg1"/>
                </a:solidFill>
                <a:latin typeface="+mj-lt"/>
                <a:ea typeface="+mj-ea"/>
                <a:cs typeface="+mj-cs"/>
              </a:rPr>
              <a:t>How health services in Oxfordshire identify vulnerable children.  </a:t>
            </a:r>
            <a:br>
              <a:rPr lang="en-US" sz="3200" b="1" kern="1200" dirty="0">
                <a:solidFill>
                  <a:schemeClr val="bg1"/>
                </a:solidFill>
                <a:latin typeface="+mj-lt"/>
                <a:ea typeface="+mj-ea"/>
                <a:cs typeface="+mj-cs"/>
              </a:rPr>
            </a:br>
            <a:r>
              <a:rPr lang="en-US" sz="3200" b="1" kern="1200" dirty="0">
                <a:solidFill>
                  <a:schemeClr val="bg1"/>
                </a:solidFill>
                <a:latin typeface="+mj-lt"/>
                <a:ea typeface="+mj-ea"/>
                <a:cs typeface="+mj-cs"/>
              </a:rPr>
              <a:t>Pre-school 0-5 health visiting and FNP</a:t>
            </a:r>
            <a:endParaRPr lang="en-GB" sz="3200" dirty="0">
              <a:solidFill>
                <a:schemeClr val="bg1"/>
              </a:solidFill>
            </a:endParaRPr>
          </a:p>
        </p:txBody>
      </p:sp>
      <p:sp>
        <p:nvSpPr>
          <p:cNvPr id="21" name="TextBox 20">
            <a:extLst>
              <a:ext uri="{FF2B5EF4-FFF2-40B4-BE49-F238E27FC236}">
                <a16:creationId xmlns:a16="http://schemas.microsoft.com/office/drawing/2014/main" id="{1C56B571-7B42-43E9-92C0-E9F4A50800AF}"/>
              </a:ext>
            </a:extLst>
          </p:cNvPr>
          <p:cNvSpPr txBox="1"/>
          <p:nvPr/>
        </p:nvSpPr>
        <p:spPr>
          <a:xfrm>
            <a:off x="4291474" y="404939"/>
            <a:ext cx="7774402" cy="1384995"/>
          </a:xfrm>
          <a:prstGeom prst="rect">
            <a:avLst/>
          </a:prstGeom>
          <a:noFill/>
        </p:spPr>
        <p:txBody>
          <a:bodyPr wrap="square">
            <a:spAutoFit/>
          </a:bodyPr>
          <a:lstStyle/>
          <a:p>
            <a:pPr marL="0" indent="0">
              <a:buNone/>
            </a:pPr>
            <a:r>
              <a:rPr lang="en-GB" sz="2800" u="sng" dirty="0">
                <a:latin typeface="+mj-lt"/>
              </a:rPr>
              <a:t>Challenge</a:t>
            </a:r>
            <a:r>
              <a:rPr lang="en-GB" sz="2800" dirty="0">
                <a:latin typeface="+mj-lt"/>
              </a:rPr>
              <a:t> - increasing the number of EHAs. Specific challenges around staff capacity, parental choice-viewed as social care process. Cultural shift.</a:t>
            </a:r>
          </a:p>
        </p:txBody>
      </p:sp>
      <p:sp>
        <p:nvSpPr>
          <p:cNvPr id="22" name="TextBox 21">
            <a:extLst>
              <a:ext uri="{FF2B5EF4-FFF2-40B4-BE49-F238E27FC236}">
                <a16:creationId xmlns:a16="http://schemas.microsoft.com/office/drawing/2014/main" id="{F2AEAEEF-A0BB-46B2-AC7B-745EC832EA6B}"/>
              </a:ext>
            </a:extLst>
          </p:cNvPr>
          <p:cNvSpPr txBox="1"/>
          <p:nvPr/>
        </p:nvSpPr>
        <p:spPr>
          <a:xfrm>
            <a:off x="4294751" y="1955386"/>
            <a:ext cx="7342361" cy="2616101"/>
          </a:xfrm>
          <a:prstGeom prst="rect">
            <a:avLst/>
          </a:prstGeom>
          <a:noFill/>
        </p:spPr>
        <p:txBody>
          <a:bodyPr wrap="square" rtlCol="0">
            <a:spAutoFit/>
          </a:bodyPr>
          <a:lstStyle/>
          <a:p>
            <a:r>
              <a:rPr lang="en-GB" sz="2800" b="1" dirty="0">
                <a:latin typeface="+mj-lt"/>
              </a:rPr>
              <a:t>Action taken</a:t>
            </a:r>
            <a:r>
              <a:rPr lang="en-GB" sz="2800" dirty="0">
                <a:latin typeface="+mj-lt"/>
              </a:rPr>
              <a:t>:</a:t>
            </a:r>
          </a:p>
          <a:p>
            <a:r>
              <a:rPr lang="en-GB" sz="2000" dirty="0">
                <a:latin typeface="+mj-lt"/>
              </a:rPr>
              <a:t>Trained the whole HV workforce including nursery nurses.</a:t>
            </a:r>
          </a:p>
          <a:p>
            <a:r>
              <a:rPr lang="en-GB" sz="2000" dirty="0">
                <a:latin typeface="+mj-lt"/>
              </a:rPr>
              <a:t>EHAs offered to all UPP families (higher level of vulnerability)</a:t>
            </a:r>
          </a:p>
          <a:p>
            <a:r>
              <a:rPr lang="en-GB" sz="2000" dirty="0">
                <a:latin typeface="+mj-lt"/>
              </a:rPr>
              <a:t>HV service carry out lots of early help work e.g. parenting support, </a:t>
            </a:r>
          </a:p>
          <a:p>
            <a:r>
              <a:rPr lang="en-GB" sz="2000" dirty="0">
                <a:latin typeface="+mj-lt"/>
              </a:rPr>
              <a:t>support for school readiness, increased contacts for vulnerable families</a:t>
            </a:r>
          </a:p>
          <a:p>
            <a:endParaRPr lang="en-GB" dirty="0">
              <a:latin typeface="+mj-lt"/>
            </a:endParaRPr>
          </a:p>
          <a:p>
            <a:endParaRPr lang="en-GB" dirty="0"/>
          </a:p>
        </p:txBody>
      </p:sp>
      <p:sp>
        <p:nvSpPr>
          <p:cNvPr id="23" name="TextBox 22">
            <a:extLst>
              <a:ext uri="{FF2B5EF4-FFF2-40B4-BE49-F238E27FC236}">
                <a16:creationId xmlns:a16="http://schemas.microsoft.com/office/drawing/2014/main" id="{DE4195CF-5856-4D7C-ABFC-FA59AECCA5F7}"/>
              </a:ext>
            </a:extLst>
          </p:cNvPr>
          <p:cNvSpPr txBox="1"/>
          <p:nvPr/>
        </p:nvSpPr>
        <p:spPr>
          <a:xfrm>
            <a:off x="4291474" y="4151163"/>
            <a:ext cx="6766386" cy="2862322"/>
          </a:xfrm>
          <a:prstGeom prst="rect">
            <a:avLst/>
          </a:prstGeom>
          <a:noFill/>
        </p:spPr>
        <p:txBody>
          <a:bodyPr wrap="square" rtlCol="0">
            <a:spAutoFit/>
          </a:bodyPr>
          <a:lstStyle/>
          <a:p>
            <a:r>
              <a:rPr lang="en-GB" sz="2800" b="1" dirty="0">
                <a:latin typeface="+mj-lt"/>
              </a:rPr>
              <a:t>Impact</a:t>
            </a:r>
            <a:r>
              <a:rPr lang="en-GB" sz="2800" dirty="0">
                <a:latin typeface="+mj-lt"/>
              </a:rPr>
              <a:t>: </a:t>
            </a:r>
          </a:p>
          <a:p>
            <a:r>
              <a:rPr lang="en-GB" sz="2000" dirty="0">
                <a:latin typeface="+mj-lt"/>
              </a:rPr>
              <a:t>Significant increase in the number of EHAs completed over past year.</a:t>
            </a:r>
          </a:p>
          <a:p>
            <a:r>
              <a:rPr lang="en-GB" sz="2000" dirty="0">
                <a:latin typeface="+mj-lt"/>
              </a:rPr>
              <a:t>Early intervention leads to support for families and positive difference for children - SEE CASE STUDY</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994648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Arc 32">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F65FB3-5B73-4B59-B8D8-6D46184D4121}"/>
              </a:ext>
            </a:extLst>
          </p:cNvPr>
          <p:cNvSpPr>
            <a:spLocks noGrp="1"/>
          </p:cNvSpPr>
          <p:nvPr>
            <p:ph type="title"/>
          </p:nvPr>
        </p:nvSpPr>
        <p:spPr>
          <a:xfrm>
            <a:off x="6846038" y="4991126"/>
            <a:ext cx="3077852" cy="2087070"/>
          </a:xfrm>
        </p:spPr>
        <p:txBody>
          <a:bodyPr vert="horz" lIns="91440" tIns="45720" rIns="91440" bIns="45720" rtlCol="0" anchor="b">
            <a:normAutofit fontScale="90000"/>
          </a:bodyPr>
          <a:lstStyle/>
          <a:p>
            <a:pPr algn="ctr"/>
            <a:br>
              <a:rPr lang="en-GB" sz="6000" dirty="0"/>
            </a:br>
            <a:br>
              <a:rPr lang="en-GB" sz="6000" dirty="0"/>
            </a:br>
            <a:br>
              <a:rPr lang="en-US" sz="3600" kern="1200" dirty="0">
                <a:latin typeface="+mj-lt"/>
                <a:ea typeface="+mj-ea"/>
                <a:cs typeface="+mj-cs"/>
              </a:rPr>
            </a:b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sp>
        <p:nvSpPr>
          <p:cNvPr id="11" name="TextBox 10">
            <a:extLst>
              <a:ext uri="{FF2B5EF4-FFF2-40B4-BE49-F238E27FC236}">
                <a16:creationId xmlns:a16="http://schemas.microsoft.com/office/drawing/2014/main" id="{3AA87AB9-F997-4400-A955-676718F798AB}"/>
              </a:ext>
            </a:extLst>
          </p:cNvPr>
          <p:cNvSpPr txBox="1"/>
          <p:nvPr/>
        </p:nvSpPr>
        <p:spPr>
          <a:xfrm>
            <a:off x="4711717" y="1791115"/>
            <a:ext cx="6842121" cy="4247317"/>
          </a:xfrm>
          <a:prstGeom prst="rect">
            <a:avLst/>
          </a:prstGeom>
          <a:noFill/>
        </p:spPr>
        <p:txBody>
          <a:bodyPr wrap="square">
            <a:spAutoFit/>
          </a:bodyPr>
          <a:lstStyle/>
          <a:p>
            <a:pPr marL="0" indent="0" algn="ctr">
              <a:buNone/>
            </a:pPr>
            <a:r>
              <a:rPr lang="en-GB" sz="5400" dirty="0">
                <a:latin typeface="+mj-lt"/>
              </a:rPr>
              <a:t>How Education Services in Oxfordshire support families through early help processes and prevent neglect</a:t>
            </a:r>
          </a:p>
        </p:txBody>
      </p:sp>
    </p:spTree>
    <p:extLst>
      <p:ext uri="{BB962C8B-B14F-4D97-AF65-F5344CB8AC3E}">
        <p14:creationId xmlns:p14="http://schemas.microsoft.com/office/powerpoint/2010/main" val="155439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F50AA-B720-4250-B986-CF53A045284F}"/>
              </a:ext>
            </a:extLst>
          </p:cNvPr>
          <p:cNvSpPr>
            <a:spLocks noGrp="1"/>
          </p:cNvSpPr>
          <p:nvPr>
            <p:ph type="title"/>
          </p:nvPr>
        </p:nvSpPr>
        <p:spPr>
          <a:xfrm>
            <a:off x="5653048" y="2396837"/>
            <a:ext cx="3200400" cy="4461163"/>
          </a:xfrm>
        </p:spPr>
        <p:txBody>
          <a:bodyPr>
            <a:normAutofit/>
          </a:bodyPr>
          <a:lstStyle/>
          <a:p>
            <a:r>
              <a:rPr lang="en-GB" dirty="0">
                <a:solidFill>
                  <a:srgbClr val="FFFFFF"/>
                </a:solidFill>
              </a:rPr>
              <a:t>Early Help &amp; Identification – an integrated approach</a:t>
            </a:r>
            <a:br>
              <a:rPr lang="en-GB" dirty="0">
                <a:solidFill>
                  <a:srgbClr val="FFFFFF"/>
                </a:solidFill>
              </a:rPr>
            </a:br>
            <a:r>
              <a:rPr lang="en-GB" sz="2000" dirty="0">
                <a:solidFill>
                  <a:srgbClr val="FFFFFF"/>
                </a:solidFill>
              </a:rPr>
              <a:t>(Maria Godfrey/Jayne Harrison)</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itle 1">
            <a:extLst>
              <a:ext uri="{FF2B5EF4-FFF2-40B4-BE49-F238E27FC236}">
                <a16:creationId xmlns:a16="http://schemas.microsoft.com/office/drawing/2014/main" id="{D2D1B012-447D-4C8A-B7DB-25BA2E9BB387}"/>
              </a:ext>
            </a:extLst>
          </p:cNvPr>
          <p:cNvSpPr txBox="1">
            <a:spLocks/>
          </p:cNvSpPr>
          <p:nvPr/>
        </p:nvSpPr>
        <p:spPr>
          <a:xfrm>
            <a:off x="98219" y="2681559"/>
            <a:ext cx="3702204" cy="1018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solidFill>
                <a:schemeClr val="bg1"/>
              </a:solidFill>
              <a:latin typeface="+mn-lt"/>
            </a:endParaRPr>
          </a:p>
        </p:txBody>
      </p:sp>
      <p:sp>
        <p:nvSpPr>
          <p:cNvPr id="20" name="TextBox 19">
            <a:extLst>
              <a:ext uri="{FF2B5EF4-FFF2-40B4-BE49-F238E27FC236}">
                <a16:creationId xmlns:a16="http://schemas.microsoft.com/office/drawing/2014/main" id="{0303B9F7-56BC-44BF-90C0-412A26CCFA37}"/>
              </a:ext>
            </a:extLst>
          </p:cNvPr>
          <p:cNvSpPr txBox="1"/>
          <p:nvPr/>
        </p:nvSpPr>
        <p:spPr>
          <a:xfrm>
            <a:off x="187769" y="1831029"/>
            <a:ext cx="3579798" cy="3046988"/>
          </a:xfrm>
          <a:prstGeom prst="rect">
            <a:avLst/>
          </a:prstGeom>
          <a:noFill/>
        </p:spPr>
        <p:txBody>
          <a:bodyPr wrap="square">
            <a:spAutoFit/>
          </a:bodyPr>
          <a:lstStyle/>
          <a:p>
            <a:r>
              <a:rPr lang="en-GB" sz="3200" dirty="0">
                <a:solidFill>
                  <a:schemeClr val="bg1"/>
                </a:solidFill>
                <a:latin typeface="+mj-lt"/>
              </a:rPr>
              <a:t>Early intervention and prevention has avoided 282 permanent exclusions during 2019-21</a:t>
            </a:r>
          </a:p>
        </p:txBody>
      </p:sp>
      <p:graphicFrame>
        <p:nvGraphicFramePr>
          <p:cNvPr id="11" name="Table 4">
            <a:extLst>
              <a:ext uri="{FF2B5EF4-FFF2-40B4-BE49-F238E27FC236}">
                <a16:creationId xmlns:a16="http://schemas.microsoft.com/office/drawing/2014/main" id="{0ED3B96D-713A-4753-82F3-6EBA0DA8EF6D}"/>
              </a:ext>
            </a:extLst>
          </p:cNvPr>
          <p:cNvGraphicFramePr>
            <a:graphicFrameLocks noGrp="1"/>
          </p:cNvGraphicFramePr>
          <p:nvPr>
            <p:extLst>
              <p:ext uri="{D42A27DB-BD31-4B8C-83A1-F6EECF244321}">
                <p14:modId xmlns:p14="http://schemas.microsoft.com/office/powerpoint/2010/main" val="3805696911"/>
              </p:ext>
            </p:extLst>
          </p:nvPr>
        </p:nvGraphicFramePr>
        <p:xfrm>
          <a:off x="4351993" y="2158444"/>
          <a:ext cx="7362633" cy="2064774"/>
        </p:xfrm>
        <a:graphic>
          <a:graphicData uri="http://schemas.openxmlformats.org/drawingml/2006/table">
            <a:tbl>
              <a:tblPr>
                <a:effectLst/>
                <a:tableStyleId>{073A0DAA-6AF3-43AB-8588-CEC1D06C72B9}</a:tableStyleId>
              </a:tblPr>
              <a:tblGrid>
                <a:gridCol w="2454211">
                  <a:extLst>
                    <a:ext uri="{9D8B030D-6E8A-4147-A177-3AD203B41FA5}">
                      <a16:colId xmlns:a16="http://schemas.microsoft.com/office/drawing/2014/main" val="3210855996"/>
                    </a:ext>
                  </a:extLst>
                </a:gridCol>
                <a:gridCol w="2454211">
                  <a:extLst>
                    <a:ext uri="{9D8B030D-6E8A-4147-A177-3AD203B41FA5}">
                      <a16:colId xmlns:a16="http://schemas.microsoft.com/office/drawing/2014/main" val="365877348"/>
                    </a:ext>
                  </a:extLst>
                </a:gridCol>
                <a:gridCol w="2454211">
                  <a:extLst>
                    <a:ext uri="{9D8B030D-6E8A-4147-A177-3AD203B41FA5}">
                      <a16:colId xmlns:a16="http://schemas.microsoft.com/office/drawing/2014/main" val="2757492777"/>
                    </a:ext>
                  </a:extLst>
                </a:gridCol>
              </a:tblGrid>
              <a:tr h="688258">
                <a:tc>
                  <a:txBody>
                    <a:bodyPr/>
                    <a:lstStyle/>
                    <a:p>
                      <a:pPr algn="ctr"/>
                      <a:r>
                        <a:rPr lang="en-GB" b="1" dirty="0"/>
                        <a:t>Year</a:t>
                      </a:r>
                    </a:p>
                  </a:txBody>
                  <a:tcPr/>
                </a:tc>
                <a:tc>
                  <a:txBody>
                    <a:bodyPr/>
                    <a:lstStyle/>
                    <a:p>
                      <a:pPr algn="ctr"/>
                      <a:r>
                        <a:rPr lang="en-GB" b="1" dirty="0"/>
                        <a:t>Total PEX</a:t>
                      </a:r>
                    </a:p>
                  </a:txBody>
                  <a:tcPr/>
                </a:tc>
                <a:tc>
                  <a:txBody>
                    <a:bodyPr/>
                    <a:lstStyle/>
                    <a:p>
                      <a:pPr algn="ctr"/>
                      <a:r>
                        <a:rPr lang="en-GB" b="1" dirty="0"/>
                        <a:t>Early intervention </a:t>
                      </a:r>
                    </a:p>
                  </a:txBody>
                  <a:tcPr/>
                </a:tc>
                <a:extLst>
                  <a:ext uri="{0D108BD9-81ED-4DB2-BD59-A6C34878D82A}">
                    <a16:rowId xmlns:a16="http://schemas.microsoft.com/office/drawing/2014/main" val="2018563836"/>
                  </a:ext>
                </a:extLst>
              </a:tr>
              <a:tr h="688258">
                <a:tc>
                  <a:txBody>
                    <a:bodyPr/>
                    <a:lstStyle/>
                    <a:p>
                      <a:r>
                        <a:rPr lang="en-GB" dirty="0"/>
                        <a:t>2019/2020</a:t>
                      </a:r>
                    </a:p>
                  </a:txBody>
                  <a:tcPr/>
                </a:tc>
                <a:tc>
                  <a:txBody>
                    <a:bodyPr/>
                    <a:lstStyle/>
                    <a:p>
                      <a:r>
                        <a:rPr lang="en-GB" dirty="0"/>
                        <a:t>66</a:t>
                      </a:r>
                    </a:p>
                  </a:txBody>
                  <a:tcPr/>
                </a:tc>
                <a:tc>
                  <a:txBody>
                    <a:bodyPr/>
                    <a:lstStyle/>
                    <a:p>
                      <a:r>
                        <a:rPr lang="en-GB" dirty="0"/>
                        <a:t>No data</a:t>
                      </a:r>
                    </a:p>
                  </a:txBody>
                  <a:tcPr/>
                </a:tc>
                <a:extLst>
                  <a:ext uri="{0D108BD9-81ED-4DB2-BD59-A6C34878D82A}">
                    <a16:rowId xmlns:a16="http://schemas.microsoft.com/office/drawing/2014/main" val="1931977030"/>
                  </a:ext>
                </a:extLst>
              </a:tr>
              <a:tr h="688258">
                <a:tc>
                  <a:txBody>
                    <a:bodyPr/>
                    <a:lstStyle/>
                    <a:p>
                      <a:r>
                        <a:rPr lang="en-GB" dirty="0"/>
                        <a:t>2020/2021</a:t>
                      </a:r>
                    </a:p>
                  </a:txBody>
                  <a:tcPr/>
                </a:tc>
                <a:tc>
                  <a:txBody>
                    <a:bodyPr/>
                    <a:lstStyle/>
                    <a:p>
                      <a:r>
                        <a:rPr lang="en-GB" dirty="0"/>
                        <a:t>19</a:t>
                      </a:r>
                    </a:p>
                  </a:txBody>
                  <a:tcPr/>
                </a:tc>
                <a:tc>
                  <a:txBody>
                    <a:bodyPr/>
                    <a:lstStyle/>
                    <a:p>
                      <a:r>
                        <a:rPr lang="en-GB" dirty="0"/>
                        <a:t>282</a:t>
                      </a:r>
                    </a:p>
                  </a:txBody>
                  <a:tcPr/>
                </a:tc>
                <a:extLst>
                  <a:ext uri="{0D108BD9-81ED-4DB2-BD59-A6C34878D82A}">
                    <a16:rowId xmlns:a16="http://schemas.microsoft.com/office/drawing/2014/main" val="427445127"/>
                  </a:ext>
                </a:extLst>
              </a:tr>
            </a:tbl>
          </a:graphicData>
        </a:graphic>
      </p:graphicFrame>
    </p:spTree>
    <p:extLst>
      <p:ext uri="{BB962C8B-B14F-4D97-AF65-F5344CB8AC3E}">
        <p14:creationId xmlns:p14="http://schemas.microsoft.com/office/powerpoint/2010/main" val="128624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65FB3-5B73-4B59-B8D8-6D46184D4121}"/>
              </a:ext>
            </a:extLst>
          </p:cNvPr>
          <p:cNvSpPr>
            <a:spLocks noGrp="1"/>
          </p:cNvSpPr>
          <p:nvPr>
            <p:ph type="title"/>
          </p:nvPr>
        </p:nvSpPr>
        <p:spPr>
          <a:xfrm>
            <a:off x="105104" y="1153571"/>
            <a:ext cx="3731172" cy="4461163"/>
          </a:xfrm>
        </p:spPr>
        <p:txBody>
          <a:bodyPr>
            <a:normAutofit/>
          </a:bodyPr>
          <a:lstStyle/>
          <a:p>
            <a:r>
              <a:rPr lang="en-GB" sz="5400" dirty="0">
                <a:solidFill>
                  <a:srgbClr val="FFFFFF"/>
                </a:solidFill>
              </a:rPr>
              <a:t>Introduction &amp; Scene Setting</a:t>
            </a:r>
            <a:br>
              <a:rPr lang="en-GB" sz="5400" dirty="0">
                <a:solidFill>
                  <a:srgbClr val="FFFFFF"/>
                </a:solidFill>
              </a:rPr>
            </a:br>
            <a:br>
              <a:rPr lang="en-GB" sz="5400" dirty="0">
                <a:solidFill>
                  <a:srgbClr val="FFFFFF"/>
                </a:solidFill>
              </a:rPr>
            </a:br>
            <a:r>
              <a:rPr lang="en-GB" sz="3200" dirty="0">
                <a:solidFill>
                  <a:srgbClr val="FFFFFF"/>
                </a:solidFill>
              </a:rPr>
              <a:t>Lara Patel/Emma Leaver</a:t>
            </a:r>
          </a:p>
        </p:txBody>
      </p:sp>
      <p:sp>
        <p:nvSpPr>
          <p:cNvPr id="20"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2AD53342-8D9E-4522-B91A-F9B923EF34DD}"/>
              </a:ext>
            </a:extLst>
          </p:cNvPr>
          <p:cNvSpPr>
            <a:spLocks noGrp="1"/>
          </p:cNvSpPr>
          <p:nvPr>
            <p:ph idx="1"/>
          </p:nvPr>
        </p:nvSpPr>
        <p:spPr>
          <a:xfrm>
            <a:off x="4167272" y="591344"/>
            <a:ext cx="7466563" cy="5585619"/>
          </a:xfrm>
        </p:spPr>
        <p:txBody>
          <a:bodyPr anchor="ctr">
            <a:normAutofit/>
          </a:bodyPr>
          <a:lstStyle/>
          <a:p>
            <a:pPr marL="0" indent="0" algn="ctr">
              <a:buNone/>
            </a:pPr>
            <a:r>
              <a:rPr lang="en-GB" sz="4400" dirty="0">
                <a:latin typeface="+mj-lt"/>
              </a:rPr>
              <a:t>How did we get here?</a:t>
            </a:r>
          </a:p>
          <a:p>
            <a:pPr marL="0" indent="0" algn="ctr">
              <a:buNone/>
            </a:pPr>
            <a:endParaRPr lang="en-GB" sz="4400" dirty="0">
              <a:latin typeface="+mj-lt"/>
            </a:endParaRPr>
          </a:p>
          <a:p>
            <a:pPr marL="342900" indent="-342900" algn="l">
              <a:buFont typeface="Arial" panose="020B0604020202020204" pitchFamily="34" charset="0"/>
              <a:buChar char="•"/>
            </a:pPr>
            <a:r>
              <a:rPr lang="en-GB" sz="3600" dirty="0">
                <a:latin typeface="+mj-lt"/>
              </a:rPr>
              <a:t>2016    	Neglect task &amp; finish group </a:t>
            </a:r>
          </a:p>
          <a:p>
            <a:pPr marL="342900" indent="-342900" algn="l">
              <a:buFont typeface="Arial" panose="020B0604020202020204" pitchFamily="34" charset="0"/>
              <a:buChar char="•"/>
            </a:pPr>
            <a:r>
              <a:rPr lang="en-GB" sz="3600" dirty="0">
                <a:latin typeface="+mj-lt"/>
              </a:rPr>
              <a:t>2018 	Ofsted full inspection</a:t>
            </a:r>
          </a:p>
          <a:p>
            <a:pPr marL="0" indent="0" algn="l">
              <a:buNone/>
            </a:pPr>
            <a:r>
              <a:rPr lang="en-GB" sz="3600" dirty="0">
                <a:latin typeface="+mj-lt"/>
              </a:rPr>
              <a:t>		Peer Review</a:t>
            </a:r>
          </a:p>
          <a:p>
            <a:pPr marL="342900" indent="-342900" algn="l">
              <a:buFont typeface="Arial" panose="020B0604020202020204" pitchFamily="34" charset="0"/>
              <a:buChar char="•"/>
            </a:pPr>
            <a:r>
              <a:rPr lang="en-GB" sz="3600" dirty="0">
                <a:latin typeface="+mj-lt"/>
              </a:rPr>
              <a:t>2020	Strategy group refresh</a:t>
            </a:r>
          </a:p>
          <a:p>
            <a:pPr marL="342900" indent="-342900" algn="l">
              <a:buFont typeface="Arial" panose="020B0604020202020204" pitchFamily="34" charset="0"/>
              <a:buChar char="•"/>
            </a:pPr>
            <a:r>
              <a:rPr lang="en-GB" sz="3600" dirty="0">
                <a:latin typeface="+mj-lt"/>
              </a:rPr>
              <a:t>2021    	Neglect challenge event!</a:t>
            </a:r>
          </a:p>
          <a:p>
            <a:endParaRPr lang="en-GB" dirty="0"/>
          </a:p>
        </p:txBody>
      </p:sp>
    </p:spTree>
    <p:extLst>
      <p:ext uri="{BB962C8B-B14F-4D97-AF65-F5344CB8AC3E}">
        <p14:creationId xmlns:p14="http://schemas.microsoft.com/office/powerpoint/2010/main" val="280076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F50AA-B720-4250-B986-CF53A045284F}"/>
              </a:ext>
            </a:extLst>
          </p:cNvPr>
          <p:cNvSpPr>
            <a:spLocks noGrp="1"/>
          </p:cNvSpPr>
          <p:nvPr>
            <p:ph type="title"/>
          </p:nvPr>
        </p:nvSpPr>
        <p:spPr>
          <a:xfrm>
            <a:off x="5653048" y="2396837"/>
            <a:ext cx="3200400" cy="4461163"/>
          </a:xfrm>
        </p:spPr>
        <p:txBody>
          <a:bodyPr>
            <a:normAutofit/>
          </a:bodyPr>
          <a:lstStyle/>
          <a:p>
            <a:r>
              <a:rPr lang="en-GB" dirty="0">
                <a:solidFill>
                  <a:srgbClr val="FFFFFF"/>
                </a:solidFill>
              </a:rPr>
              <a:t>Early Help &amp; Identification – an integrated approach</a:t>
            </a:r>
            <a:br>
              <a:rPr lang="en-GB" dirty="0">
                <a:solidFill>
                  <a:srgbClr val="FFFFFF"/>
                </a:solidFill>
              </a:rPr>
            </a:br>
            <a:r>
              <a:rPr lang="en-GB" sz="2000" dirty="0">
                <a:solidFill>
                  <a:srgbClr val="FFFFFF"/>
                </a:solidFill>
              </a:rPr>
              <a:t>(Maria Godfrey/Jayne Harrison)</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itle 1">
            <a:extLst>
              <a:ext uri="{FF2B5EF4-FFF2-40B4-BE49-F238E27FC236}">
                <a16:creationId xmlns:a16="http://schemas.microsoft.com/office/drawing/2014/main" id="{D2D1B012-447D-4C8A-B7DB-25BA2E9BB387}"/>
              </a:ext>
            </a:extLst>
          </p:cNvPr>
          <p:cNvSpPr txBox="1">
            <a:spLocks/>
          </p:cNvSpPr>
          <p:nvPr/>
        </p:nvSpPr>
        <p:spPr>
          <a:xfrm>
            <a:off x="98219" y="2681559"/>
            <a:ext cx="3702204" cy="1018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solidFill>
                <a:schemeClr val="bg1"/>
              </a:solidFill>
              <a:latin typeface="+mn-lt"/>
            </a:endParaRPr>
          </a:p>
        </p:txBody>
      </p:sp>
      <p:sp>
        <p:nvSpPr>
          <p:cNvPr id="10" name="TextBox 9">
            <a:extLst>
              <a:ext uri="{FF2B5EF4-FFF2-40B4-BE49-F238E27FC236}">
                <a16:creationId xmlns:a16="http://schemas.microsoft.com/office/drawing/2014/main" id="{8FC50CBC-EEE7-43D5-A1DE-B2D652EAA750}"/>
              </a:ext>
            </a:extLst>
          </p:cNvPr>
          <p:cNvSpPr txBox="1"/>
          <p:nvPr/>
        </p:nvSpPr>
        <p:spPr>
          <a:xfrm>
            <a:off x="224916" y="377730"/>
            <a:ext cx="3029916" cy="1323439"/>
          </a:xfrm>
          <a:prstGeom prst="rect">
            <a:avLst/>
          </a:prstGeom>
          <a:noFill/>
        </p:spPr>
        <p:txBody>
          <a:bodyPr wrap="square">
            <a:spAutoFit/>
          </a:bodyPr>
          <a:lstStyle/>
          <a:p>
            <a:r>
              <a:rPr lang="en-GB" sz="4000" b="1" dirty="0">
                <a:solidFill>
                  <a:schemeClr val="bg1"/>
                </a:solidFill>
                <a:latin typeface="+mj-lt"/>
                <a:cs typeface="Arial" panose="020B0604020202020204" pitchFamily="34" charset="0"/>
              </a:rPr>
              <a:t>Restorative Practice </a:t>
            </a:r>
            <a:endParaRPr lang="en-GB" sz="4000" dirty="0">
              <a:solidFill>
                <a:schemeClr val="bg1"/>
              </a:solidFill>
              <a:latin typeface="+mj-lt"/>
            </a:endParaRPr>
          </a:p>
        </p:txBody>
      </p:sp>
      <p:sp>
        <p:nvSpPr>
          <p:cNvPr id="12" name="TextBox 11">
            <a:extLst>
              <a:ext uri="{FF2B5EF4-FFF2-40B4-BE49-F238E27FC236}">
                <a16:creationId xmlns:a16="http://schemas.microsoft.com/office/drawing/2014/main" id="{71171D77-0BD8-440F-8447-5D9B255EF818}"/>
              </a:ext>
            </a:extLst>
          </p:cNvPr>
          <p:cNvSpPr txBox="1"/>
          <p:nvPr/>
        </p:nvSpPr>
        <p:spPr>
          <a:xfrm>
            <a:off x="4167272" y="319088"/>
            <a:ext cx="7466563" cy="1508105"/>
          </a:xfrm>
          <a:prstGeom prst="rect">
            <a:avLst/>
          </a:prstGeom>
          <a:noFill/>
        </p:spPr>
        <p:txBody>
          <a:bodyPr wrap="square">
            <a:spAutoFit/>
          </a:bodyPr>
          <a:lstStyle/>
          <a:p>
            <a:r>
              <a:rPr lang="en-GB" sz="1800" dirty="0">
                <a:latin typeface="+mj-lt"/>
              </a:rPr>
              <a:t>42 settings (10 secondary and 32 primary) received Restorative Practice training during 2020-21.</a:t>
            </a:r>
            <a:br>
              <a:rPr lang="en-GB" sz="1800" dirty="0">
                <a:latin typeface="+mj-lt"/>
              </a:rPr>
            </a:br>
            <a:br>
              <a:rPr lang="en-GB" sz="1800" dirty="0">
                <a:latin typeface="+mj-lt"/>
              </a:rPr>
            </a:br>
            <a:r>
              <a:rPr lang="en-GB" sz="1800" dirty="0">
                <a:latin typeface="+mj-lt"/>
              </a:rPr>
              <a:t>See below outcomes for RP trained schools:</a:t>
            </a:r>
            <a:br>
              <a:rPr lang="en-GB" sz="1100" dirty="0">
                <a:latin typeface="+mj-lt"/>
              </a:rPr>
            </a:br>
            <a:r>
              <a:rPr lang="en-GB" sz="2000" dirty="0"/>
              <a:t> </a:t>
            </a:r>
            <a:endParaRPr lang="en-GB" dirty="0"/>
          </a:p>
        </p:txBody>
      </p:sp>
      <p:grpSp>
        <p:nvGrpSpPr>
          <p:cNvPr id="13" name="Group 12">
            <a:extLst>
              <a:ext uri="{FF2B5EF4-FFF2-40B4-BE49-F238E27FC236}">
                <a16:creationId xmlns:a16="http://schemas.microsoft.com/office/drawing/2014/main" id="{7AF4B241-C560-41CB-9016-3D45734DC55C}"/>
              </a:ext>
            </a:extLst>
          </p:cNvPr>
          <p:cNvGrpSpPr/>
          <p:nvPr/>
        </p:nvGrpSpPr>
        <p:grpSpPr>
          <a:xfrm>
            <a:off x="98219" y="1701169"/>
            <a:ext cx="11885125" cy="3013327"/>
            <a:chOff x="261908" y="2091672"/>
            <a:chExt cx="11885125" cy="3013327"/>
          </a:xfrm>
        </p:grpSpPr>
        <p:sp>
          <p:nvSpPr>
            <p:cNvPr id="14" name="Multiplication Sign 13">
              <a:extLst>
                <a:ext uri="{FF2B5EF4-FFF2-40B4-BE49-F238E27FC236}">
                  <a16:creationId xmlns:a16="http://schemas.microsoft.com/office/drawing/2014/main" id="{C941B382-7D5D-43B4-B6FB-04CD83B8E0E1}"/>
                </a:ext>
              </a:extLst>
            </p:cNvPr>
            <p:cNvSpPr/>
            <p:nvPr/>
          </p:nvSpPr>
          <p:spPr>
            <a:xfrm>
              <a:off x="1039072" y="4557059"/>
              <a:ext cx="622852" cy="509653"/>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Checkmark">
              <a:extLst>
                <a:ext uri="{FF2B5EF4-FFF2-40B4-BE49-F238E27FC236}">
                  <a16:creationId xmlns:a16="http://schemas.microsoft.com/office/drawing/2014/main" id="{B6D9EF6E-226F-42AA-981F-7068599A19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5410" y="4481721"/>
              <a:ext cx="619539" cy="619539"/>
            </a:xfrm>
            <a:prstGeom prst="rect">
              <a:avLst/>
            </a:prstGeom>
          </p:spPr>
        </p:pic>
        <p:pic>
          <p:nvPicPr>
            <p:cNvPr id="16" name="Graphic 15" descr="Checkmark">
              <a:extLst>
                <a:ext uri="{FF2B5EF4-FFF2-40B4-BE49-F238E27FC236}">
                  <a16:creationId xmlns:a16="http://schemas.microsoft.com/office/drawing/2014/main" id="{9F721AE7-52C0-4F30-93C3-A8A46139B3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6556" y="4485460"/>
              <a:ext cx="619539" cy="619539"/>
            </a:xfrm>
            <a:prstGeom prst="rect">
              <a:avLst/>
            </a:prstGeom>
          </p:spPr>
        </p:pic>
        <p:pic>
          <p:nvPicPr>
            <p:cNvPr id="17" name="Graphic 16" descr="Checkmark">
              <a:extLst>
                <a:ext uri="{FF2B5EF4-FFF2-40B4-BE49-F238E27FC236}">
                  <a16:creationId xmlns:a16="http://schemas.microsoft.com/office/drawing/2014/main" id="{53EB1A29-E27A-4353-80F1-A16730FB0F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8712" y="4461771"/>
              <a:ext cx="619539" cy="619539"/>
            </a:xfrm>
            <a:prstGeom prst="rect">
              <a:avLst/>
            </a:prstGeom>
          </p:spPr>
        </p:pic>
        <p:pic>
          <p:nvPicPr>
            <p:cNvPr id="18" name="Graphic 17" descr="Checkmark">
              <a:extLst>
                <a:ext uri="{FF2B5EF4-FFF2-40B4-BE49-F238E27FC236}">
                  <a16:creationId xmlns:a16="http://schemas.microsoft.com/office/drawing/2014/main" id="{8323A721-F9B5-4E01-BA8F-AC018F3F1F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0126" y="4461771"/>
              <a:ext cx="619539" cy="619539"/>
            </a:xfrm>
            <a:prstGeom prst="rect">
              <a:avLst/>
            </a:prstGeom>
          </p:spPr>
        </p:pic>
        <p:pic>
          <p:nvPicPr>
            <p:cNvPr id="19" name="Graphic 18" descr="Checkmark">
              <a:extLst>
                <a:ext uri="{FF2B5EF4-FFF2-40B4-BE49-F238E27FC236}">
                  <a16:creationId xmlns:a16="http://schemas.microsoft.com/office/drawing/2014/main" id="{E5F5C888-AA8F-4E3B-9299-46261D0B2F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3158" y="4481721"/>
              <a:ext cx="619539" cy="619539"/>
            </a:xfrm>
            <a:prstGeom prst="rect">
              <a:avLst/>
            </a:prstGeom>
          </p:spPr>
        </p:pic>
        <p:pic>
          <p:nvPicPr>
            <p:cNvPr id="21" name="Picture 20">
              <a:extLst>
                <a:ext uri="{FF2B5EF4-FFF2-40B4-BE49-F238E27FC236}">
                  <a16:creationId xmlns:a16="http://schemas.microsoft.com/office/drawing/2014/main" id="{C0D2D66F-B91C-4EB0-937D-7F9789CE6E2D}"/>
                </a:ext>
              </a:extLst>
            </p:cNvPr>
            <p:cNvPicPr>
              <a:picLocks noChangeAspect="1"/>
            </p:cNvPicPr>
            <p:nvPr/>
          </p:nvPicPr>
          <p:blipFill>
            <a:blip r:embed="rId5"/>
            <a:stretch>
              <a:fillRect/>
            </a:stretch>
          </p:blipFill>
          <p:spPr>
            <a:xfrm>
              <a:off x="261908" y="2239212"/>
              <a:ext cx="3517120" cy="2228286"/>
            </a:xfrm>
            <a:prstGeom prst="rect">
              <a:avLst/>
            </a:prstGeom>
          </p:spPr>
        </p:pic>
        <p:pic>
          <p:nvPicPr>
            <p:cNvPr id="22" name="Picture 21">
              <a:extLst>
                <a:ext uri="{FF2B5EF4-FFF2-40B4-BE49-F238E27FC236}">
                  <a16:creationId xmlns:a16="http://schemas.microsoft.com/office/drawing/2014/main" id="{D2079CC2-152F-406E-A8B4-F50AFE17EA9C}"/>
                </a:ext>
              </a:extLst>
            </p:cNvPr>
            <p:cNvPicPr>
              <a:picLocks noChangeAspect="1"/>
            </p:cNvPicPr>
            <p:nvPr/>
          </p:nvPicPr>
          <p:blipFill>
            <a:blip r:embed="rId6"/>
            <a:stretch>
              <a:fillRect/>
            </a:stretch>
          </p:blipFill>
          <p:spPr>
            <a:xfrm>
              <a:off x="3966331" y="2091672"/>
              <a:ext cx="3995326" cy="2465387"/>
            </a:xfrm>
            <a:prstGeom prst="rect">
              <a:avLst/>
            </a:prstGeom>
          </p:spPr>
        </p:pic>
        <p:pic>
          <p:nvPicPr>
            <p:cNvPr id="23" name="Picture 22">
              <a:extLst>
                <a:ext uri="{FF2B5EF4-FFF2-40B4-BE49-F238E27FC236}">
                  <a16:creationId xmlns:a16="http://schemas.microsoft.com/office/drawing/2014/main" id="{A56F69F0-AF6F-4213-922F-C5D193FBFAE7}"/>
                </a:ext>
              </a:extLst>
            </p:cNvPr>
            <p:cNvPicPr>
              <a:picLocks noChangeAspect="1"/>
            </p:cNvPicPr>
            <p:nvPr/>
          </p:nvPicPr>
          <p:blipFill>
            <a:blip r:embed="rId7"/>
            <a:stretch>
              <a:fillRect/>
            </a:stretch>
          </p:blipFill>
          <p:spPr>
            <a:xfrm>
              <a:off x="8061286" y="2120661"/>
              <a:ext cx="4085747" cy="2465387"/>
            </a:xfrm>
            <a:prstGeom prst="rect">
              <a:avLst/>
            </a:prstGeom>
          </p:spPr>
        </p:pic>
      </p:grpSp>
      <p:sp>
        <p:nvSpPr>
          <p:cNvPr id="24" name="TextBox 23">
            <a:extLst>
              <a:ext uri="{FF2B5EF4-FFF2-40B4-BE49-F238E27FC236}">
                <a16:creationId xmlns:a16="http://schemas.microsoft.com/office/drawing/2014/main" id="{BEFE0C67-E51F-4AE5-8445-8C96B5E3B797}"/>
              </a:ext>
            </a:extLst>
          </p:cNvPr>
          <p:cNvSpPr txBox="1"/>
          <p:nvPr/>
        </p:nvSpPr>
        <p:spPr>
          <a:xfrm>
            <a:off x="4167272" y="5153194"/>
            <a:ext cx="7064130" cy="923330"/>
          </a:xfrm>
          <a:prstGeom prst="rect">
            <a:avLst/>
          </a:prstGeom>
          <a:noFill/>
        </p:spPr>
        <p:txBody>
          <a:bodyPr wrap="square">
            <a:spAutoFit/>
          </a:bodyPr>
          <a:lstStyle/>
          <a:p>
            <a:pPr marL="285750" indent="-285750">
              <a:buFont typeface="Wingdings" panose="05000000000000000000" pitchFamily="2" charset="2"/>
              <a:buChar char="§"/>
            </a:pPr>
            <a:r>
              <a:rPr lang="en-GB" dirty="0">
                <a:latin typeface="+mj-lt"/>
              </a:rPr>
              <a:t>Data is based on average figures.</a:t>
            </a:r>
          </a:p>
          <a:p>
            <a:pPr marL="285750" indent="-285750">
              <a:buFont typeface="Wingdings" panose="05000000000000000000" pitchFamily="2" charset="2"/>
              <a:buChar char="§"/>
            </a:pPr>
            <a:r>
              <a:rPr lang="en-GB" dirty="0">
                <a:latin typeface="+mj-lt"/>
              </a:rPr>
              <a:t>Summer 2020 to Summer 2021 comparisons impacted by COVID-19 lockdown as no data available for Summer 2020.</a:t>
            </a:r>
          </a:p>
        </p:txBody>
      </p:sp>
    </p:spTree>
    <p:extLst>
      <p:ext uri="{BB962C8B-B14F-4D97-AF65-F5344CB8AC3E}">
        <p14:creationId xmlns:p14="http://schemas.microsoft.com/office/powerpoint/2010/main" val="1142020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F50AA-B720-4250-B986-CF53A045284F}"/>
              </a:ext>
            </a:extLst>
          </p:cNvPr>
          <p:cNvSpPr>
            <a:spLocks noGrp="1"/>
          </p:cNvSpPr>
          <p:nvPr>
            <p:ph type="title"/>
          </p:nvPr>
        </p:nvSpPr>
        <p:spPr>
          <a:xfrm>
            <a:off x="5653048" y="2396837"/>
            <a:ext cx="3200400" cy="4461163"/>
          </a:xfrm>
        </p:spPr>
        <p:txBody>
          <a:bodyPr>
            <a:normAutofit/>
          </a:bodyPr>
          <a:lstStyle/>
          <a:p>
            <a:r>
              <a:rPr lang="en-GB" dirty="0">
                <a:solidFill>
                  <a:srgbClr val="FFFFFF"/>
                </a:solidFill>
              </a:rPr>
              <a:t>Early Help &amp; Identification – an integrated approach</a:t>
            </a:r>
            <a:br>
              <a:rPr lang="en-GB" dirty="0">
                <a:solidFill>
                  <a:srgbClr val="FFFFFF"/>
                </a:solidFill>
              </a:rPr>
            </a:br>
            <a:r>
              <a:rPr lang="en-GB" sz="2000" dirty="0">
                <a:solidFill>
                  <a:srgbClr val="FFFFFF"/>
                </a:solidFill>
              </a:rPr>
              <a:t>(Maria Godfrey/Jayne Harrison)</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itle 1">
            <a:extLst>
              <a:ext uri="{FF2B5EF4-FFF2-40B4-BE49-F238E27FC236}">
                <a16:creationId xmlns:a16="http://schemas.microsoft.com/office/drawing/2014/main" id="{D2D1B012-447D-4C8A-B7DB-25BA2E9BB387}"/>
              </a:ext>
            </a:extLst>
          </p:cNvPr>
          <p:cNvSpPr txBox="1">
            <a:spLocks/>
          </p:cNvSpPr>
          <p:nvPr/>
        </p:nvSpPr>
        <p:spPr>
          <a:xfrm>
            <a:off x="98219" y="2681559"/>
            <a:ext cx="3702204" cy="1018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solidFill>
                <a:schemeClr val="bg1"/>
              </a:solidFill>
              <a:latin typeface="+mn-lt"/>
            </a:endParaRPr>
          </a:p>
        </p:txBody>
      </p:sp>
      <p:sp>
        <p:nvSpPr>
          <p:cNvPr id="20" name="TextBox 19">
            <a:extLst>
              <a:ext uri="{FF2B5EF4-FFF2-40B4-BE49-F238E27FC236}">
                <a16:creationId xmlns:a16="http://schemas.microsoft.com/office/drawing/2014/main" id="{0303B9F7-56BC-44BF-90C0-412A26CCFA37}"/>
              </a:ext>
            </a:extLst>
          </p:cNvPr>
          <p:cNvSpPr txBox="1"/>
          <p:nvPr/>
        </p:nvSpPr>
        <p:spPr>
          <a:xfrm>
            <a:off x="315796" y="2684441"/>
            <a:ext cx="3579798" cy="1015663"/>
          </a:xfrm>
          <a:prstGeom prst="rect">
            <a:avLst/>
          </a:prstGeom>
          <a:noFill/>
        </p:spPr>
        <p:txBody>
          <a:bodyPr wrap="square">
            <a:spAutoFit/>
          </a:bodyPr>
          <a:lstStyle/>
          <a:p>
            <a:r>
              <a:rPr lang="en-GB" sz="6000" dirty="0">
                <a:solidFill>
                  <a:schemeClr val="bg1"/>
                </a:solidFill>
                <a:latin typeface="+mj-lt"/>
              </a:rPr>
              <a:t>Training</a:t>
            </a:r>
          </a:p>
        </p:txBody>
      </p:sp>
      <p:sp>
        <p:nvSpPr>
          <p:cNvPr id="10" name="Content Placeholder 2">
            <a:extLst>
              <a:ext uri="{FF2B5EF4-FFF2-40B4-BE49-F238E27FC236}">
                <a16:creationId xmlns:a16="http://schemas.microsoft.com/office/drawing/2014/main" id="{3BD2BCB3-7CAB-4D50-8542-0A28479256EB}"/>
              </a:ext>
            </a:extLst>
          </p:cNvPr>
          <p:cNvSpPr>
            <a:spLocks noGrp="1"/>
          </p:cNvSpPr>
          <p:nvPr>
            <p:ph idx="1"/>
          </p:nvPr>
        </p:nvSpPr>
        <p:spPr>
          <a:xfrm>
            <a:off x="4167272" y="319088"/>
            <a:ext cx="7926509" cy="5308676"/>
          </a:xfrm>
        </p:spPr>
        <p:txBody>
          <a:bodyPr>
            <a:noAutofit/>
          </a:bodyPr>
          <a:lstStyle/>
          <a:p>
            <a:r>
              <a:rPr lang="en-GB" sz="1800" dirty="0">
                <a:latin typeface="+mj-lt"/>
                <a:cs typeface="Arial" panose="020B0604020202020204" pitchFamily="34" charset="0"/>
              </a:rPr>
              <a:t>Recognising that Attendance is a whole system responsibility to optimise for children at risk of poor attendance</a:t>
            </a:r>
          </a:p>
          <a:p>
            <a:r>
              <a:rPr lang="en-GB" sz="1800" dirty="0">
                <a:latin typeface="+mj-lt"/>
                <a:cs typeface="Arial" panose="020B0604020202020204" pitchFamily="34" charset="0"/>
              </a:rPr>
              <a:t>Action - Attendance and exclusions training with schools via Attendance Network meetings and In Year Fair Access Panels advocates for use of EHAs.</a:t>
            </a:r>
          </a:p>
          <a:p>
            <a:r>
              <a:rPr lang="en-GB" sz="1800" dirty="0">
                <a:latin typeface="+mj-lt"/>
                <a:cs typeface="Arial" panose="020B0604020202020204" pitchFamily="34" charset="0"/>
              </a:rPr>
              <a:t>Education has been better wrapped into Neglect and Early Help training for all partners.</a:t>
            </a:r>
          </a:p>
          <a:p>
            <a:r>
              <a:rPr lang="en-GB" sz="1800" dirty="0">
                <a:latin typeface="+mj-lt"/>
                <a:cs typeface="Arial" panose="020B0604020202020204" pitchFamily="34" charset="0"/>
              </a:rPr>
              <a:t>Education training has been delivered to 150+ CSC staff and managers</a:t>
            </a:r>
          </a:p>
          <a:p>
            <a:r>
              <a:rPr lang="en-GB" sz="1800" dirty="0">
                <a:latin typeface="+mj-lt"/>
                <a:cs typeface="Arial" panose="020B0604020202020204" pitchFamily="34" charset="0"/>
              </a:rPr>
              <a:t>Impact as of 8</a:t>
            </a:r>
            <a:r>
              <a:rPr lang="en-GB" sz="1800" baseline="30000" dirty="0">
                <a:latin typeface="+mj-lt"/>
                <a:cs typeface="Arial" panose="020B0604020202020204" pitchFamily="34" charset="0"/>
              </a:rPr>
              <a:t>th</a:t>
            </a:r>
            <a:r>
              <a:rPr lang="en-GB" sz="1800" dirty="0">
                <a:latin typeface="+mj-lt"/>
                <a:cs typeface="Arial" panose="020B0604020202020204" pitchFamily="34" charset="0"/>
              </a:rPr>
              <a:t> September 2021 (mindful that secondary schools have not all returned and Covid impact on untested primary school children)</a:t>
            </a:r>
          </a:p>
          <a:p>
            <a:r>
              <a:rPr lang="en-GB" sz="1800" dirty="0">
                <a:effectLst/>
                <a:latin typeface="+mj-lt"/>
                <a:ea typeface="Calibri" panose="020F0502020204030204" pitchFamily="34" charset="0"/>
                <a:cs typeface="Arial" panose="020B0604020202020204" pitchFamily="34" charset="0"/>
              </a:rPr>
              <a:t>Overall attendance  - 89.4%</a:t>
            </a:r>
          </a:p>
          <a:p>
            <a:r>
              <a:rPr lang="en-GB" sz="1800" dirty="0">
                <a:effectLst/>
                <a:latin typeface="+mj-lt"/>
                <a:ea typeface="Calibri" panose="020F0502020204030204" pitchFamily="34" charset="0"/>
                <a:cs typeface="Arial" panose="020B0604020202020204" pitchFamily="34" charset="0"/>
              </a:rPr>
              <a:t>Primary                      - 94.3%</a:t>
            </a:r>
          </a:p>
          <a:p>
            <a:r>
              <a:rPr lang="en-GB" sz="1800" dirty="0">
                <a:effectLst/>
                <a:latin typeface="+mj-lt"/>
                <a:ea typeface="Calibri" panose="020F0502020204030204" pitchFamily="34" charset="0"/>
                <a:cs typeface="Arial" panose="020B0604020202020204" pitchFamily="34" charset="0"/>
              </a:rPr>
              <a:t>Secondary                 - 81.2%</a:t>
            </a:r>
          </a:p>
          <a:p>
            <a:r>
              <a:rPr lang="en-GB" sz="1800" dirty="0">
                <a:effectLst/>
                <a:latin typeface="+mj-lt"/>
                <a:ea typeface="Calibri" panose="020F0502020204030204" pitchFamily="34" charset="0"/>
                <a:cs typeface="Arial" panose="020B0604020202020204" pitchFamily="34" charset="0"/>
              </a:rPr>
              <a:t>Special                       - 90.0%</a:t>
            </a:r>
          </a:p>
          <a:p>
            <a:r>
              <a:rPr lang="en-GB" sz="1800" dirty="0">
                <a:effectLst/>
                <a:latin typeface="+mj-lt"/>
                <a:ea typeface="Calibri" panose="020F0502020204030204" pitchFamily="34" charset="0"/>
                <a:cs typeface="Arial" panose="020B0604020202020204" pitchFamily="34" charset="0"/>
              </a:rPr>
              <a:t>Attendance of pupils with social worker – 97.0%</a:t>
            </a:r>
          </a:p>
          <a:p>
            <a:r>
              <a:rPr lang="en-GB" sz="1800" dirty="0">
                <a:latin typeface="+mj-lt"/>
                <a:cs typeface="Arial" panose="020B0604020202020204" pitchFamily="34" charset="0"/>
              </a:rPr>
              <a:t>This represents a positive start to the term, building on Oxfordshire exceeding national averages for attendance last academic year.</a:t>
            </a:r>
          </a:p>
        </p:txBody>
      </p:sp>
    </p:spTree>
    <p:extLst>
      <p:ext uri="{BB962C8B-B14F-4D97-AF65-F5344CB8AC3E}">
        <p14:creationId xmlns:p14="http://schemas.microsoft.com/office/powerpoint/2010/main" val="1792738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F50AA-B720-4250-B986-CF53A045284F}"/>
              </a:ext>
            </a:extLst>
          </p:cNvPr>
          <p:cNvSpPr>
            <a:spLocks noGrp="1"/>
          </p:cNvSpPr>
          <p:nvPr>
            <p:ph type="title"/>
          </p:nvPr>
        </p:nvSpPr>
        <p:spPr>
          <a:xfrm>
            <a:off x="5653048" y="2396837"/>
            <a:ext cx="3200400" cy="4461163"/>
          </a:xfrm>
        </p:spPr>
        <p:txBody>
          <a:bodyPr>
            <a:normAutofit/>
          </a:bodyPr>
          <a:lstStyle/>
          <a:p>
            <a:r>
              <a:rPr lang="en-GB" dirty="0">
                <a:solidFill>
                  <a:srgbClr val="FFFFFF"/>
                </a:solidFill>
              </a:rPr>
              <a:t>Early Help &amp; Identification – an integrated approach</a:t>
            </a:r>
            <a:br>
              <a:rPr lang="en-GB" dirty="0">
                <a:solidFill>
                  <a:srgbClr val="FFFFFF"/>
                </a:solidFill>
              </a:rPr>
            </a:br>
            <a:r>
              <a:rPr lang="en-GB" sz="2000" dirty="0">
                <a:solidFill>
                  <a:srgbClr val="FFFFFF"/>
                </a:solidFill>
              </a:rPr>
              <a:t>(Maria Godfrey/Jayne Harrison)</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itle 1">
            <a:extLst>
              <a:ext uri="{FF2B5EF4-FFF2-40B4-BE49-F238E27FC236}">
                <a16:creationId xmlns:a16="http://schemas.microsoft.com/office/drawing/2014/main" id="{D2D1B012-447D-4C8A-B7DB-25BA2E9BB387}"/>
              </a:ext>
            </a:extLst>
          </p:cNvPr>
          <p:cNvSpPr txBox="1">
            <a:spLocks/>
          </p:cNvSpPr>
          <p:nvPr/>
        </p:nvSpPr>
        <p:spPr>
          <a:xfrm>
            <a:off x="98219" y="2681559"/>
            <a:ext cx="3702204" cy="1018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solidFill>
                <a:schemeClr val="bg1"/>
              </a:solidFill>
              <a:latin typeface="+mn-lt"/>
            </a:endParaRPr>
          </a:p>
        </p:txBody>
      </p:sp>
      <p:sp>
        <p:nvSpPr>
          <p:cNvPr id="20" name="TextBox 19">
            <a:extLst>
              <a:ext uri="{FF2B5EF4-FFF2-40B4-BE49-F238E27FC236}">
                <a16:creationId xmlns:a16="http://schemas.microsoft.com/office/drawing/2014/main" id="{0303B9F7-56BC-44BF-90C0-412A26CCFA37}"/>
              </a:ext>
            </a:extLst>
          </p:cNvPr>
          <p:cNvSpPr txBox="1"/>
          <p:nvPr/>
        </p:nvSpPr>
        <p:spPr>
          <a:xfrm>
            <a:off x="166381" y="2570191"/>
            <a:ext cx="3834509" cy="1015663"/>
          </a:xfrm>
          <a:prstGeom prst="rect">
            <a:avLst/>
          </a:prstGeom>
          <a:noFill/>
        </p:spPr>
        <p:txBody>
          <a:bodyPr wrap="square">
            <a:spAutoFit/>
          </a:bodyPr>
          <a:lstStyle/>
          <a:p>
            <a:r>
              <a:rPr lang="en-GB" sz="6000" dirty="0">
                <a:solidFill>
                  <a:schemeClr val="bg1"/>
                </a:solidFill>
              </a:rPr>
              <a:t>Attendance</a:t>
            </a:r>
          </a:p>
        </p:txBody>
      </p:sp>
      <p:sp>
        <p:nvSpPr>
          <p:cNvPr id="11" name="Content Placeholder 2">
            <a:extLst>
              <a:ext uri="{FF2B5EF4-FFF2-40B4-BE49-F238E27FC236}">
                <a16:creationId xmlns:a16="http://schemas.microsoft.com/office/drawing/2014/main" id="{45B09370-4F10-45F2-8896-B46533B9FC87}"/>
              </a:ext>
            </a:extLst>
          </p:cNvPr>
          <p:cNvSpPr>
            <a:spLocks noGrp="1"/>
          </p:cNvSpPr>
          <p:nvPr>
            <p:ph idx="1"/>
          </p:nvPr>
        </p:nvSpPr>
        <p:spPr>
          <a:xfrm>
            <a:off x="4113170" y="438150"/>
            <a:ext cx="7763033" cy="5467350"/>
          </a:xfrm>
        </p:spPr>
        <p:txBody>
          <a:bodyPr>
            <a:normAutofit fontScale="92500" lnSpcReduction="10000"/>
          </a:bodyPr>
          <a:lstStyle/>
          <a:p>
            <a:pPr marL="0" indent="0">
              <a:buNone/>
            </a:pPr>
            <a:r>
              <a:rPr lang="en-GB" sz="2600" dirty="0">
                <a:latin typeface="+mj-lt"/>
                <a:cs typeface="Arial" panose="020B0604020202020204" pitchFamily="34" charset="0"/>
              </a:rPr>
              <a:t>Attendance Officers have been delivering door knocks and prevention case work during the pandemic to sight children deemed vulnerable when not attending school.  </a:t>
            </a:r>
          </a:p>
          <a:p>
            <a:pPr marL="0" indent="0">
              <a:buNone/>
            </a:pPr>
            <a:r>
              <a:rPr lang="en-GB" sz="2600" dirty="0">
                <a:latin typeface="+mj-lt"/>
                <a:cs typeface="Arial" panose="020B0604020202020204" pitchFamily="34" charset="0"/>
              </a:rPr>
              <a:t>Action - Given that early help is now built into their processes, referral for EHA has been assured as required. C.250 have been recommended to schools by Learner Engagement Attendance Officers.</a:t>
            </a:r>
            <a:r>
              <a:rPr lang="en-GB" sz="2600" dirty="0">
                <a:solidFill>
                  <a:srgbClr val="000000"/>
                </a:solidFill>
                <a:effectLst/>
                <a:latin typeface="+mj-lt"/>
                <a:ea typeface="Calibri" panose="020F0502020204030204" pitchFamily="34" charset="0"/>
                <a:cs typeface="Arial" panose="020B0604020202020204" pitchFamily="34" charset="0"/>
              </a:rPr>
              <a:t> </a:t>
            </a:r>
            <a:endParaRPr lang="en-GB" sz="2600" dirty="0">
              <a:effectLst/>
              <a:latin typeface="+mj-lt"/>
              <a:ea typeface="Calibri" panose="020F0502020204030204" pitchFamily="34" charset="0"/>
              <a:cs typeface="Arial" panose="020B0604020202020204" pitchFamily="34" charset="0"/>
            </a:endParaRPr>
          </a:p>
          <a:p>
            <a:pPr marL="0" indent="0">
              <a:buNone/>
            </a:pPr>
            <a:r>
              <a:rPr lang="en-GB" sz="2600" dirty="0">
                <a:solidFill>
                  <a:srgbClr val="000000"/>
                </a:solidFill>
                <a:effectLst/>
                <a:latin typeface="+mj-lt"/>
                <a:ea typeface="Calibri" panose="020F0502020204030204" pitchFamily="34" charset="0"/>
                <a:cs typeface="Arial" panose="020B0604020202020204" pitchFamily="34" charset="0"/>
              </a:rPr>
              <a:t> Impact </a:t>
            </a:r>
            <a:endParaRPr lang="en-GB" sz="2600" dirty="0">
              <a:effectLst/>
              <a:latin typeface="+mj-lt"/>
              <a:ea typeface="Calibri" panose="020F0502020204030204" pitchFamily="34" charset="0"/>
              <a:cs typeface="Arial" panose="020B0604020202020204" pitchFamily="34" charset="0"/>
            </a:endParaRPr>
          </a:p>
          <a:p>
            <a:r>
              <a:rPr lang="en-GB" sz="2600" dirty="0">
                <a:solidFill>
                  <a:srgbClr val="000000"/>
                </a:solidFill>
                <a:effectLst/>
                <a:latin typeface="+mj-lt"/>
                <a:ea typeface="Calibri" panose="020F0502020204030204" pitchFamily="34" charset="0"/>
                <a:cs typeface="Arial" panose="020B0604020202020204" pitchFamily="34" charset="0"/>
              </a:rPr>
              <a:t>2019/20 academic year – Only Autumn term was published by DfE. Internal figure for Oxfordshire for terms 1-4 (as schools were closed for the majority of the rest of the year) 94.8% </a:t>
            </a:r>
            <a:endParaRPr lang="en-GB" sz="2600" dirty="0">
              <a:effectLst/>
              <a:latin typeface="+mj-lt"/>
              <a:ea typeface="Calibri" panose="020F0502020204030204" pitchFamily="34" charset="0"/>
              <a:cs typeface="Arial" panose="020B0604020202020204" pitchFamily="34" charset="0"/>
            </a:endParaRPr>
          </a:p>
          <a:p>
            <a:r>
              <a:rPr lang="en-GB" sz="2600" dirty="0">
                <a:solidFill>
                  <a:srgbClr val="000000"/>
                </a:solidFill>
                <a:effectLst/>
                <a:latin typeface="+mj-lt"/>
                <a:ea typeface="Calibri" panose="020F0502020204030204" pitchFamily="34" charset="0"/>
                <a:cs typeface="Arial" panose="020B0604020202020204" pitchFamily="34" charset="0"/>
              </a:rPr>
              <a:t>2020/21 – Autumn term has been published. Oxfordshire 95.7%. National 95.3%</a:t>
            </a:r>
            <a:endParaRPr lang="en-GB" sz="2600" dirty="0">
              <a:effectLst/>
              <a:latin typeface="+mj-lt"/>
              <a:ea typeface="Calibri" panose="020F0502020204030204" pitchFamily="34" charset="0"/>
              <a:cs typeface="Arial" panose="020B0604020202020204" pitchFamily="34" charset="0"/>
            </a:endParaRPr>
          </a:p>
          <a:p>
            <a:r>
              <a:rPr lang="en-GB" sz="2600" dirty="0">
                <a:solidFill>
                  <a:srgbClr val="000000"/>
                </a:solidFill>
                <a:effectLst/>
                <a:latin typeface="+mj-lt"/>
                <a:ea typeface="Calibri" panose="020F0502020204030204" pitchFamily="34" charset="0"/>
                <a:cs typeface="Arial" panose="020B0604020202020204" pitchFamily="34" charset="0"/>
              </a:rPr>
              <a:t> </a:t>
            </a:r>
            <a:r>
              <a:rPr lang="en-GB" sz="2600" dirty="0">
                <a:solidFill>
                  <a:srgbClr val="000000"/>
                </a:solidFill>
                <a:effectLst/>
                <a:latin typeface="+mj-lt"/>
                <a:ea typeface="Times New Roman" panose="02020603050405020304" pitchFamily="18" charset="0"/>
                <a:cs typeface="Arial" panose="020B0604020202020204" pitchFamily="34" charset="0"/>
              </a:rPr>
              <a:t>Provisional Oxfordshire figure for the whole year is 94.7% </a:t>
            </a:r>
            <a:endParaRPr lang="en-GB" sz="2600" dirty="0">
              <a:solidFill>
                <a:srgbClr val="000000"/>
              </a:solidFill>
              <a:effectLst/>
              <a:latin typeface="+mj-lt"/>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069994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F50AA-B720-4250-B986-CF53A045284F}"/>
              </a:ext>
            </a:extLst>
          </p:cNvPr>
          <p:cNvSpPr>
            <a:spLocks noGrp="1"/>
          </p:cNvSpPr>
          <p:nvPr>
            <p:ph type="title"/>
          </p:nvPr>
        </p:nvSpPr>
        <p:spPr>
          <a:xfrm>
            <a:off x="5653048" y="2396837"/>
            <a:ext cx="3200400" cy="4461163"/>
          </a:xfrm>
        </p:spPr>
        <p:txBody>
          <a:bodyPr>
            <a:normAutofit/>
          </a:bodyPr>
          <a:lstStyle/>
          <a:p>
            <a:r>
              <a:rPr lang="en-GB" dirty="0">
                <a:solidFill>
                  <a:srgbClr val="FFFFFF"/>
                </a:solidFill>
              </a:rPr>
              <a:t>Early Help &amp; Identification – an integrated approach</a:t>
            </a:r>
            <a:br>
              <a:rPr lang="en-GB" dirty="0">
                <a:solidFill>
                  <a:srgbClr val="FFFFFF"/>
                </a:solidFill>
              </a:rPr>
            </a:br>
            <a:r>
              <a:rPr lang="en-GB" sz="2000" dirty="0">
                <a:solidFill>
                  <a:srgbClr val="FFFFFF"/>
                </a:solidFill>
              </a:rPr>
              <a:t>(Maria Godfrey/Jayne Harrison)</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itle 1">
            <a:extLst>
              <a:ext uri="{FF2B5EF4-FFF2-40B4-BE49-F238E27FC236}">
                <a16:creationId xmlns:a16="http://schemas.microsoft.com/office/drawing/2014/main" id="{D2D1B012-447D-4C8A-B7DB-25BA2E9BB387}"/>
              </a:ext>
            </a:extLst>
          </p:cNvPr>
          <p:cNvSpPr txBox="1">
            <a:spLocks/>
          </p:cNvSpPr>
          <p:nvPr/>
        </p:nvSpPr>
        <p:spPr>
          <a:xfrm>
            <a:off x="98219" y="2681559"/>
            <a:ext cx="3702204" cy="1018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solidFill>
                <a:schemeClr val="bg1"/>
              </a:solidFill>
              <a:latin typeface="+mn-lt"/>
            </a:endParaRPr>
          </a:p>
        </p:txBody>
      </p:sp>
      <p:sp>
        <p:nvSpPr>
          <p:cNvPr id="10" name="TextBox 9">
            <a:extLst>
              <a:ext uri="{FF2B5EF4-FFF2-40B4-BE49-F238E27FC236}">
                <a16:creationId xmlns:a16="http://schemas.microsoft.com/office/drawing/2014/main" id="{0EB2CB16-D72A-4982-AA08-F9406E1AFA03}"/>
              </a:ext>
            </a:extLst>
          </p:cNvPr>
          <p:cNvSpPr txBox="1"/>
          <p:nvPr/>
        </p:nvSpPr>
        <p:spPr>
          <a:xfrm>
            <a:off x="120619" y="1466882"/>
            <a:ext cx="4038600" cy="1569660"/>
          </a:xfrm>
          <a:prstGeom prst="rect">
            <a:avLst/>
          </a:prstGeom>
          <a:noFill/>
        </p:spPr>
        <p:txBody>
          <a:bodyPr wrap="square">
            <a:spAutoFit/>
          </a:bodyPr>
          <a:lstStyle/>
          <a:p>
            <a:r>
              <a:rPr lang="en-US" sz="3200" b="1" dirty="0">
                <a:solidFill>
                  <a:schemeClr val="bg1"/>
                </a:solidFill>
                <a:latin typeface="+mj-lt"/>
                <a:ea typeface="+mj-lt"/>
                <a:cs typeface="+mj-lt"/>
              </a:rPr>
              <a:t>The impact of Multi Agency EH work in preventing Neglect</a:t>
            </a:r>
            <a:endParaRPr lang="en-GB" sz="3200" dirty="0">
              <a:solidFill>
                <a:schemeClr val="bg1"/>
              </a:solidFill>
              <a:latin typeface="+mj-lt"/>
            </a:endParaRPr>
          </a:p>
        </p:txBody>
      </p:sp>
      <p:pic>
        <p:nvPicPr>
          <p:cNvPr id="12" name="Picture 11">
            <a:extLst>
              <a:ext uri="{FF2B5EF4-FFF2-40B4-BE49-F238E27FC236}">
                <a16:creationId xmlns:a16="http://schemas.microsoft.com/office/drawing/2014/main" id="{6DB02C4F-016F-4598-8CF6-5C39D9626CEA}"/>
              </a:ext>
            </a:extLst>
          </p:cNvPr>
          <p:cNvPicPr>
            <a:picLocks noChangeAspect="1"/>
          </p:cNvPicPr>
          <p:nvPr/>
        </p:nvPicPr>
        <p:blipFill>
          <a:blip r:embed="rId3"/>
          <a:stretch>
            <a:fillRect/>
          </a:stretch>
        </p:blipFill>
        <p:spPr>
          <a:xfrm>
            <a:off x="120619" y="3589168"/>
            <a:ext cx="2582740" cy="3268832"/>
          </a:xfrm>
          <a:prstGeom prst="rect">
            <a:avLst/>
          </a:prstGeom>
        </p:spPr>
      </p:pic>
      <p:sp>
        <p:nvSpPr>
          <p:cNvPr id="14" name="Title 1">
            <a:extLst>
              <a:ext uri="{FF2B5EF4-FFF2-40B4-BE49-F238E27FC236}">
                <a16:creationId xmlns:a16="http://schemas.microsoft.com/office/drawing/2014/main" id="{3888E193-4D82-4DBC-9CDF-CC7CB02C7A8C}"/>
              </a:ext>
            </a:extLst>
          </p:cNvPr>
          <p:cNvSpPr txBox="1">
            <a:spLocks/>
          </p:cNvSpPr>
          <p:nvPr/>
        </p:nvSpPr>
        <p:spPr>
          <a:xfrm>
            <a:off x="5653048" y="99436"/>
            <a:ext cx="42692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Impact</a:t>
            </a:r>
          </a:p>
        </p:txBody>
      </p:sp>
      <p:sp>
        <p:nvSpPr>
          <p:cNvPr id="15" name="Content Placeholder 2">
            <a:extLst>
              <a:ext uri="{FF2B5EF4-FFF2-40B4-BE49-F238E27FC236}">
                <a16:creationId xmlns:a16="http://schemas.microsoft.com/office/drawing/2014/main" id="{9D937291-39BE-409B-88AF-F1F40144CFAC}"/>
              </a:ext>
            </a:extLst>
          </p:cNvPr>
          <p:cNvSpPr>
            <a:spLocks noGrp="1"/>
          </p:cNvSpPr>
          <p:nvPr>
            <p:ph idx="1"/>
          </p:nvPr>
        </p:nvSpPr>
        <p:spPr>
          <a:xfrm>
            <a:off x="4442328" y="1324410"/>
            <a:ext cx="7282947" cy="4351338"/>
          </a:xfrm>
        </p:spPr>
        <p:txBody>
          <a:bodyPr>
            <a:normAutofit lnSpcReduction="10000"/>
          </a:bodyPr>
          <a:lstStyle/>
          <a:p>
            <a:pPr marL="0" indent="0">
              <a:buNone/>
            </a:pPr>
            <a:r>
              <a:rPr lang="en-US" sz="2800" dirty="0">
                <a:latin typeface="+mj-lt"/>
                <a:cs typeface="Calibri Light"/>
              </a:rPr>
              <a:t>Improved outcomes for the children and their family</a:t>
            </a:r>
          </a:p>
          <a:p>
            <a:pPr marL="457200" indent="-457200">
              <a:buFont typeface="Arial" panose="020B0604020202020204" pitchFamily="34" charset="0"/>
              <a:buChar char="•"/>
            </a:pPr>
            <a:r>
              <a:rPr lang="en-US" sz="2800" dirty="0">
                <a:latin typeface="+mj-lt"/>
                <a:cs typeface="Calibri Light"/>
              </a:rPr>
              <a:t>Diagnosis and support for 4-year-old</a:t>
            </a:r>
          </a:p>
          <a:p>
            <a:pPr marL="457200" indent="-457200">
              <a:buFont typeface="Arial" panose="020B0604020202020204" pitchFamily="34" charset="0"/>
              <a:buChar char="•"/>
            </a:pPr>
            <a:r>
              <a:rPr lang="en-US" sz="2800" dirty="0">
                <a:latin typeface="+mj-lt"/>
                <a:cs typeface="Calibri Light"/>
              </a:rPr>
              <a:t>EHCP - specialist school place</a:t>
            </a:r>
          </a:p>
          <a:p>
            <a:pPr marL="457200" indent="-457200">
              <a:buFont typeface="Arial" panose="020B0604020202020204" pitchFamily="34" charset="0"/>
              <a:buChar char="•"/>
            </a:pPr>
            <a:r>
              <a:rPr lang="en-US" sz="2800" dirty="0">
                <a:latin typeface="+mj-lt"/>
                <a:cs typeface="Calibri Light"/>
              </a:rPr>
              <a:t>Improvement in all children’s hygiene &amp; bedtime routine</a:t>
            </a:r>
          </a:p>
          <a:p>
            <a:pPr marL="457200" indent="-457200">
              <a:buFont typeface="Arial" panose="020B0604020202020204" pitchFamily="34" charset="0"/>
              <a:buChar char="•"/>
            </a:pPr>
            <a:r>
              <a:rPr lang="en-US" sz="2800" dirty="0">
                <a:latin typeface="+mj-lt"/>
                <a:cs typeface="Calibri Light"/>
              </a:rPr>
              <a:t>DLA application successful</a:t>
            </a:r>
          </a:p>
          <a:p>
            <a:pPr marL="457200" indent="-457200">
              <a:buFont typeface="Arial" panose="020B0604020202020204" pitchFamily="34" charset="0"/>
              <a:buChar char="•"/>
            </a:pPr>
            <a:r>
              <a:rPr lang="en-US" sz="2800" dirty="0">
                <a:latin typeface="+mj-lt"/>
                <a:cs typeface="Calibri Light"/>
              </a:rPr>
              <a:t>Dad now actively involved with care of children</a:t>
            </a:r>
          </a:p>
          <a:p>
            <a:pPr marL="457200" indent="-457200">
              <a:buFont typeface="Arial" panose="020B0604020202020204" pitchFamily="34" charset="0"/>
              <a:buChar char="•"/>
            </a:pPr>
            <a:r>
              <a:rPr lang="en-US" sz="2800" dirty="0">
                <a:latin typeface="+mj-lt"/>
                <a:cs typeface="Calibri Light"/>
              </a:rPr>
              <a:t>Mum has returned to work</a:t>
            </a:r>
          </a:p>
          <a:p>
            <a:endParaRPr lang="en-GB" dirty="0"/>
          </a:p>
        </p:txBody>
      </p:sp>
    </p:spTree>
    <p:extLst>
      <p:ext uri="{BB962C8B-B14F-4D97-AF65-F5344CB8AC3E}">
        <p14:creationId xmlns:p14="http://schemas.microsoft.com/office/powerpoint/2010/main" val="915059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F50AA-B720-4250-B986-CF53A045284F}"/>
              </a:ext>
            </a:extLst>
          </p:cNvPr>
          <p:cNvSpPr>
            <a:spLocks noGrp="1"/>
          </p:cNvSpPr>
          <p:nvPr>
            <p:ph type="title"/>
          </p:nvPr>
        </p:nvSpPr>
        <p:spPr>
          <a:xfrm>
            <a:off x="5653048" y="2396837"/>
            <a:ext cx="3200400" cy="4461163"/>
          </a:xfrm>
        </p:spPr>
        <p:txBody>
          <a:bodyPr>
            <a:normAutofit/>
          </a:bodyPr>
          <a:lstStyle/>
          <a:p>
            <a:r>
              <a:rPr lang="en-GB" dirty="0">
                <a:solidFill>
                  <a:srgbClr val="FFFFFF"/>
                </a:solidFill>
              </a:rPr>
              <a:t>Early Help &amp; Identification – an integrated approach</a:t>
            </a:r>
            <a:br>
              <a:rPr lang="en-GB" dirty="0">
                <a:solidFill>
                  <a:srgbClr val="FFFFFF"/>
                </a:solidFill>
              </a:rPr>
            </a:br>
            <a:r>
              <a:rPr lang="en-GB" sz="2000" dirty="0">
                <a:solidFill>
                  <a:srgbClr val="FFFFFF"/>
                </a:solidFill>
              </a:rPr>
              <a:t>(Maria Godfrey/Jayne Harrison)</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itle 1">
            <a:extLst>
              <a:ext uri="{FF2B5EF4-FFF2-40B4-BE49-F238E27FC236}">
                <a16:creationId xmlns:a16="http://schemas.microsoft.com/office/drawing/2014/main" id="{D2D1B012-447D-4C8A-B7DB-25BA2E9BB387}"/>
              </a:ext>
            </a:extLst>
          </p:cNvPr>
          <p:cNvSpPr txBox="1">
            <a:spLocks/>
          </p:cNvSpPr>
          <p:nvPr/>
        </p:nvSpPr>
        <p:spPr>
          <a:xfrm>
            <a:off x="98219" y="2681559"/>
            <a:ext cx="3702204" cy="1018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solidFill>
                <a:schemeClr val="bg1"/>
              </a:solidFill>
              <a:latin typeface="+mn-lt"/>
            </a:endParaRPr>
          </a:p>
        </p:txBody>
      </p:sp>
      <p:sp>
        <p:nvSpPr>
          <p:cNvPr id="16" name="TextBox 15">
            <a:extLst>
              <a:ext uri="{FF2B5EF4-FFF2-40B4-BE49-F238E27FC236}">
                <a16:creationId xmlns:a16="http://schemas.microsoft.com/office/drawing/2014/main" id="{302C014B-0585-442D-B2FC-D66E4842C4A6}"/>
              </a:ext>
            </a:extLst>
          </p:cNvPr>
          <p:cNvSpPr txBox="1"/>
          <p:nvPr/>
        </p:nvSpPr>
        <p:spPr>
          <a:xfrm>
            <a:off x="312537" y="1997839"/>
            <a:ext cx="3949906" cy="2862322"/>
          </a:xfrm>
          <a:prstGeom prst="rect">
            <a:avLst/>
          </a:prstGeom>
          <a:noFill/>
        </p:spPr>
        <p:txBody>
          <a:bodyPr wrap="square">
            <a:spAutoFit/>
          </a:bodyPr>
          <a:lstStyle/>
          <a:p>
            <a:r>
              <a:rPr lang="en-GB" sz="6000" dirty="0">
                <a:solidFill>
                  <a:schemeClr val="bg1"/>
                </a:solidFill>
                <a:latin typeface="+mj-lt"/>
              </a:rPr>
              <a:t>Gaps and future plans…</a:t>
            </a:r>
          </a:p>
        </p:txBody>
      </p:sp>
      <p:sp>
        <p:nvSpPr>
          <p:cNvPr id="17" name="Content Placeholder 2">
            <a:extLst>
              <a:ext uri="{FF2B5EF4-FFF2-40B4-BE49-F238E27FC236}">
                <a16:creationId xmlns:a16="http://schemas.microsoft.com/office/drawing/2014/main" id="{DF73EDD5-7D04-4FC5-AADB-232A2A001BC0}"/>
              </a:ext>
            </a:extLst>
          </p:cNvPr>
          <p:cNvSpPr>
            <a:spLocks noGrp="1"/>
          </p:cNvSpPr>
          <p:nvPr>
            <p:ph idx="1"/>
          </p:nvPr>
        </p:nvSpPr>
        <p:spPr>
          <a:xfrm>
            <a:off x="4262442" y="190500"/>
            <a:ext cx="7091357" cy="5986463"/>
          </a:xfrm>
        </p:spPr>
        <p:txBody>
          <a:bodyPr>
            <a:normAutofit/>
          </a:bodyPr>
          <a:lstStyle/>
          <a:p>
            <a:pPr marL="0" indent="0">
              <a:buNone/>
            </a:pPr>
            <a:r>
              <a:rPr lang="en-GB" sz="2800" dirty="0">
                <a:latin typeface="+mj-lt"/>
              </a:rPr>
              <a:t>Still lots to do </a:t>
            </a:r>
          </a:p>
          <a:p>
            <a:r>
              <a:rPr lang="en-GB" sz="2800" dirty="0">
                <a:latin typeface="+mj-lt"/>
              </a:rPr>
              <a:t>Continuous and relentless focus on importance of  multi-agency responsibility to identify </a:t>
            </a:r>
            <a:r>
              <a:rPr lang="en-GB" dirty="0">
                <a:latin typeface="+mj-lt"/>
              </a:rPr>
              <a:t>vulnerable children and families as early as possible and put the right support around them in a timely way to enable children to achieve potential &amp; prevent escalation.</a:t>
            </a:r>
          </a:p>
          <a:p>
            <a:r>
              <a:rPr lang="en-GB" dirty="0">
                <a:latin typeface="+mj-lt"/>
              </a:rPr>
              <a:t>Heads of Service to review all case studies for themes to identify both good practice to share and practice gaps to be addressed</a:t>
            </a:r>
          </a:p>
          <a:p>
            <a:r>
              <a:rPr lang="en-GB" dirty="0">
                <a:latin typeface="+mj-lt"/>
              </a:rPr>
              <a:t>Senior Manager has been appointed to provide strategic focus lead and drive this work forwards next 12 months.  </a:t>
            </a:r>
          </a:p>
        </p:txBody>
      </p:sp>
    </p:spTree>
    <p:extLst>
      <p:ext uri="{BB962C8B-B14F-4D97-AF65-F5344CB8AC3E}">
        <p14:creationId xmlns:p14="http://schemas.microsoft.com/office/powerpoint/2010/main" val="2862746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F2733D-91F3-4EB6-96A2-674130EDA9E8}"/>
              </a:ext>
            </a:extLst>
          </p:cNvPr>
          <p:cNvSpPr>
            <a:spLocks noGrp="1"/>
          </p:cNvSpPr>
          <p:nvPr>
            <p:ph type="ctrTitle"/>
          </p:nvPr>
        </p:nvSpPr>
        <p:spPr>
          <a:xfrm>
            <a:off x="4929351" y="2160099"/>
            <a:ext cx="7259601" cy="2726550"/>
          </a:xfrm>
        </p:spPr>
        <p:txBody>
          <a:bodyPr>
            <a:normAutofit/>
          </a:bodyPr>
          <a:lstStyle/>
          <a:p>
            <a:r>
              <a:rPr lang="en-GB" dirty="0">
                <a:solidFill>
                  <a:srgbClr val="FFFFFF"/>
                </a:solidFill>
              </a:rPr>
              <a:t>Questions &amp; Discussion</a:t>
            </a:r>
            <a:br>
              <a:rPr lang="en-GB" dirty="0">
                <a:solidFill>
                  <a:srgbClr val="FFFFFF"/>
                </a:solidFill>
              </a:rPr>
            </a:br>
            <a:endParaRPr lang="en-GB" sz="4000" dirty="0">
              <a:solidFill>
                <a:srgbClr val="FFFFFF"/>
              </a:solidFill>
            </a:endParaRPr>
          </a:p>
        </p:txBody>
      </p:sp>
      <p:cxnSp>
        <p:nvCxnSpPr>
          <p:cNvPr id="33" name="Straight Connector 32">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3" name="Arc 42">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F920D498-25D7-4837-954C-4B1ED3B8D7FF}"/>
              </a:ext>
            </a:extLst>
          </p:cNvPr>
          <p:cNvSpPr txBox="1"/>
          <p:nvPr/>
        </p:nvSpPr>
        <p:spPr>
          <a:xfrm>
            <a:off x="6716110" y="4886649"/>
            <a:ext cx="4929351" cy="769441"/>
          </a:xfrm>
          <a:prstGeom prst="rect">
            <a:avLst/>
          </a:prstGeom>
          <a:noFill/>
        </p:spPr>
        <p:txBody>
          <a:bodyPr wrap="square">
            <a:spAutoFit/>
          </a:bodyPr>
          <a:lstStyle/>
          <a:p>
            <a:r>
              <a:rPr lang="en-GB" sz="4400" dirty="0">
                <a:solidFill>
                  <a:srgbClr val="FFFFFF"/>
                </a:solidFill>
                <a:latin typeface="+mj-lt"/>
              </a:rPr>
              <a:t>Challenge Team</a:t>
            </a:r>
            <a:endParaRPr lang="en-GB" sz="4400" dirty="0">
              <a:latin typeface="+mj-lt"/>
            </a:endParaRPr>
          </a:p>
        </p:txBody>
      </p:sp>
    </p:spTree>
    <p:extLst>
      <p:ext uri="{BB962C8B-B14F-4D97-AF65-F5344CB8AC3E}">
        <p14:creationId xmlns:p14="http://schemas.microsoft.com/office/powerpoint/2010/main" val="352604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B1012-DB28-452E-BC58-ED7735E0ED4D}"/>
              </a:ext>
            </a:extLst>
          </p:cNvPr>
          <p:cNvSpPr>
            <a:spLocks noGrp="1"/>
          </p:cNvSpPr>
          <p:nvPr>
            <p:ph type="title"/>
          </p:nvPr>
        </p:nvSpPr>
        <p:spPr>
          <a:xfrm>
            <a:off x="92279" y="1153572"/>
            <a:ext cx="4074993" cy="4461163"/>
          </a:xfrm>
        </p:spPr>
        <p:txBody>
          <a:bodyPr>
            <a:normAutofit fontScale="90000"/>
          </a:bodyPr>
          <a:lstStyle/>
          <a:p>
            <a:r>
              <a:rPr lang="en-GB" sz="3100" dirty="0">
                <a:solidFill>
                  <a:srgbClr val="FFFFFF"/>
                </a:solidFill>
              </a:rPr>
              <a:t>Evidence of impact for Children &amp; Young People with complex needs &amp; subject to higher levels of intervention</a:t>
            </a:r>
            <a:br>
              <a:rPr lang="en-GB" sz="3400" dirty="0">
                <a:solidFill>
                  <a:srgbClr val="FFFFFF"/>
                </a:solidFill>
              </a:rPr>
            </a:br>
            <a:r>
              <a:rPr lang="en-GB" sz="3400" dirty="0">
                <a:solidFill>
                  <a:srgbClr val="FFFFFF"/>
                </a:solidFill>
              </a:rPr>
              <a:t>      -----------</a:t>
            </a:r>
            <a:br>
              <a:rPr lang="en-GB" sz="3400" dirty="0">
                <a:solidFill>
                  <a:srgbClr val="FFFFFF"/>
                </a:solidFill>
              </a:rPr>
            </a:br>
            <a:r>
              <a:rPr lang="en-GB" sz="2700" dirty="0">
                <a:solidFill>
                  <a:srgbClr val="FFFFFF"/>
                </a:solidFill>
              </a:rPr>
              <a:t>Delia Mann</a:t>
            </a:r>
            <a:br>
              <a:rPr lang="en-GB" sz="2700" dirty="0">
                <a:solidFill>
                  <a:srgbClr val="FFFFFF"/>
                </a:solidFill>
              </a:rPr>
            </a:br>
            <a:r>
              <a:rPr lang="en-GB" sz="2700" dirty="0">
                <a:solidFill>
                  <a:srgbClr val="FFFFFF"/>
                </a:solidFill>
              </a:rPr>
              <a:t>Lucia Bell</a:t>
            </a:r>
            <a:br>
              <a:rPr lang="en-GB" sz="2700" dirty="0">
                <a:solidFill>
                  <a:srgbClr val="FFFFFF"/>
                </a:solidFill>
              </a:rPr>
            </a:br>
            <a:r>
              <a:rPr lang="en-GB" sz="2700" dirty="0">
                <a:solidFill>
                  <a:srgbClr val="FFFFFF"/>
                </a:solidFill>
              </a:rPr>
              <a:t>Iain Roberts</a:t>
            </a:r>
            <a:br>
              <a:rPr lang="en-GB" sz="2700" dirty="0">
                <a:solidFill>
                  <a:srgbClr val="FFFFFF"/>
                </a:solidFill>
              </a:rPr>
            </a:br>
            <a:br>
              <a:rPr lang="en-GB" sz="3100" dirty="0">
                <a:solidFill>
                  <a:srgbClr val="FFFFFF"/>
                </a:solidFill>
              </a:rPr>
            </a:br>
            <a:br>
              <a:rPr lang="en-GB" sz="3100" dirty="0">
                <a:solidFill>
                  <a:srgbClr val="FFFFFF"/>
                </a:solidFill>
              </a:rPr>
            </a:br>
            <a:endParaRPr lang="en-GB" sz="3100" dirty="0">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E06AE1-165C-45EF-B2E8-4CB6294B6527}"/>
              </a:ext>
            </a:extLst>
          </p:cNvPr>
          <p:cNvSpPr>
            <a:spLocks noGrp="1"/>
          </p:cNvSpPr>
          <p:nvPr>
            <p:ph idx="1"/>
          </p:nvPr>
        </p:nvSpPr>
        <p:spPr>
          <a:xfrm>
            <a:off x="4447308" y="591344"/>
            <a:ext cx="6906491" cy="5585619"/>
          </a:xfrm>
        </p:spPr>
        <p:txBody>
          <a:bodyPr anchor="ct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lgn="ctr">
              <a:buNone/>
            </a:pPr>
            <a:r>
              <a:rPr lang="en-GB" sz="5400" dirty="0">
                <a:latin typeface="+mj-lt"/>
              </a:rPr>
              <a:t>Made a difference?</a:t>
            </a:r>
          </a:p>
        </p:txBody>
      </p:sp>
      <p:pic>
        <p:nvPicPr>
          <p:cNvPr id="7" name="Picture 6" descr="A black sign with white lettering&#10;&#10;Description automatically generated with medium confidence">
            <a:extLst>
              <a:ext uri="{FF2B5EF4-FFF2-40B4-BE49-F238E27FC236}">
                <a16:creationId xmlns:a16="http://schemas.microsoft.com/office/drawing/2014/main" id="{CDA00E74-6C43-49A1-80CF-05CC7FB0F2E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3959"/>
          <a:stretch/>
        </p:blipFill>
        <p:spPr>
          <a:xfrm>
            <a:off x="4447308" y="591344"/>
            <a:ext cx="6906491" cy="4274272"/>
          </a:xfrm>
          <a:prstGeom prst="rect">
            <a:avLst/>
          </a:prstGeom>
        </p:spPr>
      </p:pic>
    </p:spTree>
    <p:extLst>
      <p:ext uri="{BB962C8B-B14F-4D97-AF65-F5344CB8AC3E}">
        <p14:creationId xmlns:p14="http://schemas.microsoft.com/office/powerpoint/2010/main" val="590859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B1012-DB28-452E-BC58-ED7735E0ED4D}"/>
              </a:ext>
            </a:extLst>
          </p:cNvPr>
          <p:cNvSpPr>
            <a:spLocks noGrp="1"/>
          </p:cNvSpPr>
          <p:nvPr>
            <p:ph type="title"/>
          </p:nvPr>
        </p:nvSpPr>
        <p:spPr>
          <a:xfrm>
            <a:off x="92279" y="1153572"/>
            <a:ext cx="4681057" cy="4461163"/>
          </a:xfrm>
        </p:spPr>
        <p:txBody>
          <a:bodyPr>
            <a:normAutofit fontScale="90000"/>
          </a:bodyPr>
          <a:lstStyle/>
          <a:p>
            <a:br>
              <a:rPr lang="en-US" sz="3200" dirty="0">
                <a:solidFill>
                  <a:schemeClr val="bg1"/>
                </a:solidFill>
              </a:rPr>
            </a:br>
            <a:r>
              <a:rPr lang="en-US" sz="6700" dirty="0">
                <a:solidFill>
                  <a:schemeClr val="bg1"/>
                </a:solidFill>
              </a:rPr>
              <a:t>Complexity</a:t>
            </a:r>
            <a:br>
              <a:rPr lang="en-US" sz="3200" dirty="0">
                <a:solidFill>
                  <a:schemeClr val="bg1"/>
                </a:solidFill>
              </a:rPr>
            </a:br>
            <a:br>
              <a:rPr lang="en-US" sz="3200" dirty="0">
                <a:solidFill>
                  <a:schemeClr val="bg1"/>
                </a:solidFill>
              </a:rPr>
            </a:br>
            <a:r>
              <a:rPr lang="en-US" sz="3200" dirty="0">
                <a:solidFill>
                  <a:schemeClr val="bg1"/>
                </a:solidFill>
              </a:rPr>
              <a:t>- </a:t>
            </a:r>
            <a:r>
              <a:rPr lang="en-US" sz="2800" dirty="0">
                <a:solidFill>
                  <a:schemeClr val="bg1"/>
                </a:solidFill>
              </a:rPr>
              <a:t>Successes Actions</a:t>
            </a:r>
            <a:br>
              <a:rPr lang="en-US" sz="2800" dirty="0">
                <a:solidFill>
                  <a:schemeClr val="bg1"/>
                </a:solidFill>
              </a:rPr>
            </a:br>
            <a:r>
              <a:rPr lang="en-US" sz="2800" dirty="0">
                <a:solidFill>
                  <a:schemeClr val="bg1"/>
                </a:solidFill>
              </a:rPr>
              <a:t>- Impact</a:t>
            </a:r>
            <a:br>
              <a:rPr lang="en-US" sz="2800" dirty="0">
                <a:solidFill>
                  <a:schemeClr val="bg1"/>
                </a:solidFill>
              </a:rPr>
            </a:br>
            <a:r>
              <a:rPr lang="en-US" sz="2800" dirty="0">
                <a:solidFill>
                  <a:schemeClr val="bg1"/>
                </a:solidFill>
              </a:rPr>
              <a:t>- Training and Audits</a:t>
            </a:r>
            <a:br>
              <a:rPr lang="en-US" sz="2800" dirty="0">
                <a:solidFill>
                  <a:schemeClr val="bg1"/>
                </a:solidFill>
              </a:rPr>
            </a:br>
            <a:r>
              <a:rPr lang="en-US" sz="2800" dirty="0">
                <a:solidFill>
                  <a:schemeClr val="bg1"/>
                </a:solidFill>
              </a:rPr>
              <a:t>- Case Studies/Themes</a:t>
            </a:r>
            <a:br>
              <a:rPr lang="en-US" sz="2800" dirty="0">
                <a:solidFill>
                  <a:schemeClr val="bg1"/>
                </a:solidFill>
              </a:rPr>
            </a:br>
            <a:r>
              <a:rPr lang="en-US" sz="2800" dirty="0">
                <a:solidFill>
                  <a:schemeClr val="bg1"/>
                </a:solidFill>
              </a:rPr>
              <a:t>- CSC Survey</a:t>
            </a:r>
            <a:br>
              <a:rPr lang="en-US" sz="2800" dirty="0">
                <a:solidFill>
                  <a:schemeClr val="bg1"/>
                </a:solidFill>
              </a:rPr>
            </a:br>
            <a:r>
              <a:rPr lang="en-US" sz="2800" dirty="0">
                <a:solidFill>
                  <a:schemeClr val="bg1"/>
                </a:solidFill>
              </a:rPr>
              <a:t>- Continued  challenges </a:t>
            </a:r>
            <a:br>
              <a:rPr lang="en-US" sz="2800" dirty="0">
                <a:solidFill>
                  <a:schemeClr val="bg1"/>
                </a:solidFill>
              </a:rPr>
            </a:br>
            <a:r>
              <a:rPr lang="en-US" sz="2800" dirty="0">
                <a:solidFill>
                  <a:schemeClr val="bg1"/>
                </a:solidFill>
              </a:rPr>
              <a:t>- Next Steps </a:t>
            </a:r>
            <a:br>
              <a:rPr lang="en-US" sz="2800" dirty="0">
                <a:solidFill>
                  <a:schemeClr val="bg1"/>
                </a:solidFill>
              </a:rPr>
            </a:br>
            <a:r>
              <a:rPr lang="en-US" sz="2800" dirty="0">
                <a:solidFill>
                  <a:schemeClr val="bg1"/>
                </a:solidFill>
              </a:rPr>
              <a:t>- Questions</a:t>
            </a:r>
            <a:endParaRPr lang="en-GB" sz="3100" dirty="0">
              <a:solidFill>
                <a:schemeClr val="bg1"/>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E06AE1-165C-45EF-B2E8-4CB6294B6527}"/>
              </a:ext>
            </a:extLst>
          </p:cNvPr>
          <p:cNvSpPr>
            <a:spLocks noGrp="1"/>
          </p:cNvSpPr>
          <p:nvPr>
            <p:ph idx="1"/>
          </p:nvPr>
        </p:nvSpPr>
        <p:spPr>
          <a:xfrm>
            <a:off x="4447308" y="591344"/>
            <a:ext cx="6906491" cy="5585619"/>
          </a:xfrm>
        </p:spPr>
        <p:txBody>
          <a:bodyPr anchor="ct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8" name="Picture Placeholder 5" descr="A picture containing text, red&#10;&#10;Description automatically generated">
            <a:extLst>
              <a:ext uri="{FF2B5EF4-FFF2-40B4-BE49-F238E27FC236}">
                <a16:creationId xmlns:a16="http://schemas.microsoft.com/office/drawing/2014/main" id="{E425A543-3849-475A-8133-36553B3F747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763" r="7763"/>
          <a:stretch/>
        </p:blipFill>
        <p:spPr>
          <a:xfrm>
            <a:off x="5183188" y="987425"/>
            <a:ext cx="6172200" cy="487362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56816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B1012-DB28-452E-BC58-ED7735E0ED4D}"/>
              </a:ext>
            </a:extLst>
          </p:cNvPr>
          <p:cNvSpPr>
            <a:spLocks noGrp="1"/>
          </p:cNvSpPr>
          <p:nvPr>
            <p:ph type="title"/>
          </p:nvPr>
        </p:nvSpPr>
        <p:spPr>
          <a:xfrm>
            <a:off x="92279" y="858458"/>
            <a:ext cx="4681057" cy="4461163"/>
          </a:xfrm>
        </p:spPr>
        <p:txBody>
          <a:bodyPr>
            <a:normAutofit/>
          </a:bodyPr>
          <a:lstStyle/>
          <a:p>
            <a:br>
              <a:rPr lang="en-US" sz="3200" dirty="0">
                <a:solidFill>
                  <a:schemeClr val="bg1"/>
                </a:solidFill>
              </a:rPr>
            </a:br>
            <a:endParaRPr lang="en-GB" sz="3100" dirty="0">
              <a:solidFill>
                <a:schemeClr val="bg1"/>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E06AE1-165C-45EF-B2E8-4CB6294B6527}"/>
              </a:ext>
            </a:extLst>
          </p:cNvPr>
          <p:cNvSpPr>
            <a:spLocks noGrp="1"/>
          </p:cNvSpPr>
          <p:nvPr>
            <p:ph idx="1"/>
          </p:nvPr>
        </p:nvSpPr>
        <p:spPr>
          <a:xfrm>
            <a:off x="4447308" y="591344"/>
            <a:ext cx="6906491" cy="5585619"/>
          </a:xfrm>
        </p:spPr>
        <p:txBody>
          <a:bodyPr anchor="ct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9" name="Picture 8">
            <a:extLst>
              <a:ext uri="{FF2B5EF4-FFF2-40B4-BE49-F238E27FC236}">
                <a16:creationId xmlns:a16="http://schemas.microsoft.com/office/drawing/2014/main" id="{0CA22EF7-66AE-4C8E-B63F-2205340B33E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24774" y="1012434"/>
            <a:ext cx="7800392" cy="4461162"/>
          </a:xfrm>
          <a:prstGeom prst="rect">
            <a:avLst/>
          </a:prstGeom>
        </p:spPr>
      </p:pic>
      <p:sp>
        <p:nvSpPr>
          <p:cNvPr id="11" name="TextBox 10">
            <a:extLst>
              <a:ext uri="{FF2B5EF4-FFF2-40B4-BE49-F238E27FC236}">
                <a16:creationId xmlns:a16="http://schemas.microsoft.com/office/drawing/2014/main" id="{783FB86B-BB97-4CD8-BF2C-306A79960A7C}"/>
              </a:ext>
            </a:extLst>
          </p:cNvPr>
          <p:cNvSpPr txBox="1"/>
          <p:nvPr/>
        </p:nvSpPr>
        <p:spPr>
          <a:xfrm>
            <a:off x="38396" y="1503278"/>
            <a:ext cx="4074993" cy="3970318"/>
          </a:xfrm>
          <a:prstGeom prst="rect">
            <a:avLst/>
          </a:prstGeom>
          <a:noFill/>
        </p:spPr>
        <p:txBody>
          <a:bodyPr wrap="square">
            <a:spAutoFit/>
          </a:bodyPr>
          <a:lstStyle/>
          <a:p>
            <a:pPr marL="0" indent="0">
              <a:buNone/>
            </a:pPr>
            <a:r>
              <a:rPr lang="en-GB" sz="3600" dirty="0">
                <a:solidFill>
                  <a:schemeClr val="bg1"/>
                </a:solidFill>
                <a:latin typeface="+mj-lt"/>
              </a:rPr>
              <a:t>Leadership Culture Practice </a:t>
            </a:r>
          </a:p>
          <a:p>
            <a:pPr marL="0" indent="0">
              <a:buNone/>
            </a:pPr>
            <a:r>
              <a:rPr lang="en-GB" sz="3600" dirty="0">
                <a:solidFill>
                  <a:schemeClr val="bg1"/>
                </a:solidFill>
                <a:latin typeface="+mj-lt"/>
              </a:rPr>
              <a:t>needed to shift – cumulative Neglect not understood nor the harm caused to children  </a:t>
            </a:r>
          </a:p>
        </p:txBody>
      </p:sp>
    </p:spTree>
    <p:extLst>
      <p:ext uri="{BB962C8B-B14F-4D97-AF65-F5344CB8AC3E}">
        <p14:creationId xmlns:p14="http://schemas.microsoft.com/office/powerpoint/2010/main" val="3794228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2" descr="Diagram, venn diagram&#10;&#10;Description automatically generated">
            <a:extLst>
              <a:ext uri="{FF2B5EF4-FFF2-40B4-BE49-F238E27FC236}">
                <a16:creationId xmlns:a16="http://schemas.microsoft.com/office/drawing/2014/main" id="{378062BB-23F4-4623-9DED-FAB9846877E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961" r="-1" b="5781"/>
          <a:stretch/>
        </p:blipFill>
        <p:spPr>
          <a:xfrm>
            <a:off x="20" y="10"/>
            <a:ext cx="12188932" cy="6857990"/>
          </a:xfrm>
          <a:prstGeom prst="rect">
            <a:avLst/>
          </a:prstGeom>
        </p:spPr>
      </p:pic>
      <p:sp>
        <p:nvSpPr>
          <p:cNvPr id="5" name="TextBox 4">
            <a:extLst>
              <a:ext uri="{FF2B5EF4-FFF2-40B4-BE49-F238E27FC236}">
                <a16:creationId xmlns:a16="http://schemas.microsoft.com/office/drawing/2014/main" id="{44A87AC0-CC54-4990-92CD-4C8EEA33684E}"/>
              </a:ext>
            </a:extLst>
          </p:cNvPr>
          <p:cNvSpPr txBox="1"/>
          <p:nvPr/>
        </p:nvSpPr>
        <p:spPr>
          <a:xfrm>
            <a:off x="1705859" y="3914784"/>
            <a:ext cx="9580227" cy="2862322"/>
          </a:xfrm>
          <a:prstGeom prst="rect">
            <a:avLst/>
          </a:prstGeom>
          <a:noFill/>
        </p:spPr>
        <p:txBody>
          <a:bodyPr wrap="square">
            <a:spAutoFit/>
          </a:bodyPr>
          <a:lstStyle/>
          <a:p>
            <a:r>
              <a:rPr lang="en-GB" sz="3200" dirty="0">
                <a:solidFill>
                  <a:schemeClr val="bg1"/>
                </a:solidFill>
                <a:latin typeface="+mj-lt"/>
              </a:rPr>
              <a:t>Multi-agency connection </a:t>
            </a:r>
          </a:p>
          <a:p>
            <a:endParaRPr lang="en-GB" dirty="0">
              <a:solidFill>
                <a:schemeClr val="bg1"/>
              </a:solidFill>
              <a:latin typeface="+mj-lt"/>
            </a:endParaRPr>
          </a:p>
          <a:p>
            <a:pPr marL="285750" indent="-285750">
              <a:buFont typeface="Arial" panose="020B0604020202020204" pitchFamily="34" charset="0"/>
              <a:buChar char="•"/>
            </a:pPr>
            <a:r>
              <a:rPr lang="en-US" sz="2800" dirty="0">
                <a:solidFill>
                  <a:schemeClr val="bg1"/>
                </a:solidFill>
                <a:latin typeface="+mj-lt"/>
              </a:rPr>
              <a:t>Relationships </a:t>
            </a:r>
          </a:p>
          <a:p>
            <a:pPr marL="285750" indent="-285750">
              <a:buFont typeface="Arial" panose="020B0604020202020204" pitchFamily="34" charset="0"/>
              <a:buChar char="•"/>
            </a:pPr>
            <a:r>
              <a:rPr lang="en-US" sz="2800" dirty="0">
                <a:solidFill>
                  <a:schemeClr val="bg1"/>
                </a:solidFill>
                <a:latin typeface="+mj-lt"/>
              </a:rPr>
              <a:t>Data</a:t>
            </a:r>
          </a:p>
          <a:p>
            <a:pPr marL="285750" indent="-285750">
              <a:buFont typeface="Arial" panose="020B0604020202020204" pitchFamily="34" charset="0"/>
              <a:buChar char="•"/>
            </a:pPr>
            <a:r>
              <a:rPr lang="en-US" sz="2800" dirty="0">
                <a:solidFill>
                  <a:schemeClr val="bg1"/>
                </a:solidFill>
                <a:latin typeface="+mj-lt"/>
              </a:rPr>
              <a:t>Training and connected on priority – Health Education Police and Children’s Services </a:t>
            </a:r>
          </a:p>
          <a:p>
            <a:endParaRPr lang="en-GB" dirty="0"/>
          </a:p>
        </p:txBody>
      </p:sp>
    </p:spTree>
    <p:extLst>
      <p:ext uri="{BB962C8B-B14F-4D97-AF65-F5344CB8AC3E}">
        <p14:creationId xmlns:p14="http://schemas.microsoft.com/office/powerpoint/2010/main" val="3999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Arc 32">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F65FB3-5B73-4B59-B8D8-6D46184D4121}"/>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What the data tells us!</a:t>
            </a:r>
            <a:br>
              <a:rPr lang="en-US" sz="6000" kern="1200" dirty="0">
                <a:solidFill>
                  <a:schemeClr val="tx1"/>
                </a:solidFill>
                <a:latin typeface="+mj-lt"/>
                <a:ea typeface="+mj-ea"/>
                <a:cs typeface="+mj-cs"/>
              </a:rPr>
            </a:br>
            <a:br>
              <a:rPr lang="en-US" sz="6000" kern="1200" dirty="0">
                <a:solidFill>
                  <a:schemeClr val="tx1"/>
                </a:solidFill>
                <a:latin typeface="+mj-lt"/>
                <a:ea typeface="+mj-ea"/>
                <a:cs typeface="+mj-cs"/>
              </a:rPr>
            </a:br>
            <a:r>
              <a:rPr lang="en-US" sz="3200" kern="1200" dirty="0">
                <a:solidFill>
                  <a:schemeClr val="tx1"/>
                </a:solidFill>
                <a:latin typeface="+mj-lt"/>
                <a:ea typeface="+mj-ea"/>
                <a:cs typeface="+mj-cs"/>
              </a:rPr>
              <a:t>Steve Thomas</a:t>
            </a:r>
          </a:p>
        </p:txBody>
      </p:sp>
    </p:spTree>
    <p:extLst>
      <p:ext uri="{BB962C8B-B14F-4D97-AF65-F5344CB8AC3E}">
        <p14:creationId xmlns:p14="http://schemas.microsoft.com/office/powerpoint/2010/main" val="1014334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B1012-DB28-452E-BC58-ED7735E0ED4D}"/>
              </a:ext>
            </a:extLst>
          </p:cNvPr>
          <p:cNvSpPr>
            <a:spLocks noGrp="1"/>
          </p:cNvSpPr>
          <p:nvPr>
            <p:ph type="title"/>
          </p:nvPr>
        </p:nvSpPr>
        <p:spPr>
          <a:xfrm>
            <a:off x="92279" y="858458"/>
            <a:ext cx="4074993" cy="4461163"/>
          </a:xfrm>
        </p:spPr>
        <p:txBody>
          <a:bodyPr>
            <a:normAutofit/>
          </a:bodyPr>
          <a:lstStyle/>
          <a:p>
            <a:br>
              <a:rPr lang="en-US" sz="3200" dirty="0">
                <a:solidFill>
                  <a:schemeClr val="bg1"/>
                </a:solidFill>
              </a:rPr>
            </a:br>
            <a:endParaRPr lang="en-GB" sz="3100" dirty="0">
              <a:solidFill>
                <a:schemeClr val="bg1"/>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E06AE1-165C-45EF-B2E8-4CB6294B6527}"/>
              </a:ext>
            </a:extLst>
          </p:cNvPr>
          <p:cNvSpPr>
            <a:spLocks noGrp="1"/>
          </p:cNvSpPr>
          <p:nvPr>
            <p:ph idx="1"/>
          </p:nvPr>
        </p:nvSpPr>
        <p:spPr>
          <a:xfrm>
            <a:off x="4447308" y="591344"/>
            <a:ext cx="6906491" cy="5585619"/>
          </a:xfrm>
        </p:spPr>
        <p:txBody>
          <a:bodyPr anchor="ct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1" name="TextBox 10">
            <a:extLst>
              <a:ext uri="{FF2B5EF4-FFF2-40B4-BE49-F238E27FC236}">
                <a16:creationId xmlns:a16="http://schemas.microsoft.com/office/drawing/2014/main" id="{783FB86B-BB97-4CD8-BF2C-306A79960A7C}"/>
              </a:ext>
            </a:extLst>
          </p:cNvPr>
          <p:cNvSpPr txBox="1"/>
          <p:nvPr/>
        </p:nvSpPr>
        <p:spPr>
          <a:xfrm>
            <a:off x="46139" y="172075"/>
            <a:ext cx="4074993" cy="1015663"/>
          </a:xfrm>
          <a:prstGeom prst="rect">
            <a:avLst/>
          </a:prstGeom>
          <a:noFill/>
        </p:spPr>
        <p:txBody>
          <a:bodyPr wrap="square">
            <a:spAutoFit/>
          </a:bodyPr>
          <a:lstStyle/>
          <a:p>
            <a:pPr marL="0" indent="0">
              <a:buNone/>
            </a:pPr>
            <a:r>
              <a:rPr lang="en-GB" sz="6000" dirty="0">
                <a:solidFill>
                  <a:schemeClr val="bg1"/>
                </a:solidFill>
                <a:latin typeface="+mj-lt"/>
              </a:rPr>
              <a:t>Survey……</a:t>
            </a:r>
          </a:p>
        </p:txBody>
      </p:sp>
      <p:pic>
        <p:nvPicPr>
          <p:cNvPr id="10" name="Content Placeholder 4">
            <a:extLst>
              <a:ext uri="{FF2B5EF4-FFF2-40B4-BE49-F238E27FC236}">
                <a16:creationId xmlns:a16="http://schemas.microsoft.com/office/drawing/2014/main" id="{54109B1E-5218-44F7-B8FF-4489169C595C}"/>
              </a:ext>
            </a:extLst>
          </p:cNvPr>
          <p:cNvPicPr>
            <a:picLocks noChangeAspect="1"/>
          </p:cNvPicPr>
          <p:nvPr/>
        </p:nvPicPr>
        <p:blipFill>
          <a:blip r:embed="rId2"/>
          <a:stretch>
            <a:fillRect/>
          </a:stretch>
        </p:blipFill>
        <p:spPr>
          <a:xfrm>
            <a:off x="307690" y="1313448"/>
            <a:ext cx="2847975" cy="4141409"/>
          </a:xfrm>
          <a:prstGeom prst="rect">
            <a:avLst/>
          </a:prstGeom>
        </p:spPr>
      </p:pic>
      <p:pic>
        <p:nvPicPr>
          <p:cNvPr id="12" name="Picture 11">
            <a:extLst>
              <a:ext uri="{FF2B5EF4-FFF2-40B4-BE49-F238E27FC236}">
                <a16:creationId xmlns:a16="http://schemas.microsoft.com/office/drawing/2014/main" id="{6E86F21C-6996-4F85-B95C-5A71114E9F70}"/>
              </a:ext>
            </a:extLst>
          </p:cNvPr>
          <p:cNvPicPr>
            <a:picLocks noChangeAspect="1"/>
          </p:cNvPicPr>
          <p:nvPr/>
        </p:nvPicPr>
        <p:blipFill>
          <a:blip r:embed="rId3"/>
          <a:stretch>
            <a:fillRect/>
          </a:stretch>
        </p:blipFill>
        <p:spPr>
          <a:xfrm>
            <a:off x="3335264" y="1322974"/>
            <a:ext cx="2362200" cy="4131883"/>
          </a:xfrm>
          <a:prstGeom prst="rect">
            <a:avLst/>
          </a:prstGeom>
        </p:spPr>
      </p:pic>
      <p:pic>
        <p:nvPicPr>
          <p:cNvPr id="13" name="Picture 12">
            <a:extLst>
              <a:ext uri="{FF2B5EF4-FFF2-40B4-BE49-F238E27FC236}">
                <a16:creationId xmlns:a16="http://schemas.microsoft.com/office/drawing/2014/main" id="{39DAFEEA-804A-49C6-979C-AE928B67152F}"/>
              </a:ext>
            </a:extLst>
          </p:cNvPr>
          <p:cNvPicPr>
            <a:picLocks noChangeAspect="1"/>
          </p:cNvPicPr>
          <p:nvPr/>
        </p:nvPicPr>
        <p:blipFill>
          <a:blip r:embed="rId4"/>
          <a:stretch>
            <a:fillRect/>
          </a:stretch>
        </p:blipFill>
        <p:spPr>
          <a:xfrm>
            <a:off x="5877063" y="1322973"/>
            <a:ext cx="2705100" cy="4131883"/>
          </a:xfrm>
          <a:prstGeom prst="rect">
            <a:avLst/>
          </a:prstGeom>
        </p:spPr>
      </p:pic>
      <p:pic>
        <p:nvPicPr>
          <p:cNvPr id="14" name="Picture 13">
            <a:extLst>
              <a:ext uri="{FF2B5EF4-FFF2-40B4-BE49-F238E27FC236}">
                <a16:creationId xmlns:a16="http://schemas.microsoft.com/office/drawing/2014/main" id="{A78F5FCA-53FC-4BFD-97B3-94505968BA82}"/>
              </a:ext>
            </a:extLst>
          </p:cNvPr>
          <p:cNvPicPr>
            <a:picLocks noChangeAspect="1"/>
          </p:cNvPicPr>
          <p:nvPr/>
        </p:nvPicPr>
        <p:blipFill>
          <a:blip r:embed="rId5"/>
          <a:stretch>
            <a:fillRect/>
          </a:stretch>
        </p:blipFill>
        <p:spPr>
          <a:xfrm>
            <a:off x="8787955" y="1346786"/>
            <a:ext cx="2447925" cy="4074731"/>
          </a:xfrm>
          <a:prstGeom prst="rect">
            <a:avLst/>
          </a:prstGeom>
        </p:spPr>
      </p:pic>
    </p:spTree>
    <p:extLst>
      <p:ext uri="{BB962C8B-B14F-4D97-AF65-F5344CB8AC3E}">
        <p14:creationId xmlns:p14="http://schemas.microsoft.com/office/powerpoint/2010/main" val="4231696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B1012-DB28-452E-BC58-ED7735E0ED4D}"/>
              </a:ext>
            </a:extLst>
          </p:cNvPr>
          <p:cNvSpPr>
            <a:spLocks noGrp="1"/>
          </p:cNvSpPr>
          <p:nvPr>
            <p:ph type="title"/>
          </p:nvPr>
        </p:nvSpPr>
        <p:spPr>
          <a:xfrm>
            <a:off x="0" y="36032"/>
            <a:ext cx="4074993" cy="4461163"/>
          </a:xfrm>
        </p:spPr>
        <p:txBody>
          <a:bodyPr>
            <a:normAutofit/>
          </a:bodyPr>
          <a:lstStyle/>
          <a:p>
            <a:br>
              <a:rPr lang="en-US" sz="3200" dirty="0">
                <a:solidFill>
                  <a:schemeClr val="bg1"/>
                </a:solidFill>
              </a:rPr>
            </a:br>
            <a:endParaRPr lang="en-GB" sz="3100" dirty="0">
              <a:solidFill>
                <a:schemeClr val="bg1"/>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E06AE1-165C-45EF-B2E8-4CB6294B6527}"/>
              </a:ext>
            </a:extLst>
          </p:cNvPr>
          <p:cNvSpPr>
            <a:spLocks noGrp="1"/>
          </p:cNvSpPr>
          <p:nvPr>
            <p:ph idx="1"/>
          </p:nvPr>
        </p:nvSpPr>
        <p:spPr>
          <a:xfrm>
            <a:off x="4447308" y="591344"/>
            <a:ext cx="6906491" cy="5585619"/>
          </a:xfrm>
        </p:spPr>
        <p:txBody>
          <a:bodyPr anchor="ct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1" name="TextBox 10">
            <a:extLst>
              <a:ext uri="{FF2B5EF4-FFF2-40B4-BE49-F238E27FC236}">
                <a16:creationId xmlns:a16="http://schemas.microsoft.com/office/drawing/2014/main" id="{783FB86B-BB97-4CD8-BF2C-306A79960A7C}"/>
              </a:ext>
            </a:extLst>
          </p:cNvPr>
          <p:cNvSpPr txBox="1"/>
          <p:nvPr/>
        </p:nvSpPr>
        <p:spPr>
          <a:xfrm>
            <a:off x="-32744" y="1385570"/>
            <a:ext cx="5054415" cy="2492990"/>
          </a:xfrm>
          <a:prstGeom prst="rect">
            <a:avLst/>
          </a:prstGeom>
          <a:noFill/>
        </p:spPr>
        <p:txBody>
          <a:bodyPr wrap="square">
            <a:spAutoFit/>
          </a:bodyPr>
          <a:lstStyle/>
          <a:p>
            <a:pPr marL="0" indent="0">
              <a:buNone/>
            </a:pPr>
            <a:endParaRPr lang="en-GB" sz="3600" dirty="0">
              <a:solidFill>
                <a:schemeClr val="bg1"/>
              </a:solidFill>
            </a:endParaRPr>
          </a:p>
          <a:p>
            <a:pPr marL="0" indent="0">
              <a:buNone/>
            </a:pPr>
            <a:r>
              <a:rPr lang="en-GB" sz="6000" dirty="0">
                <a:solidFill>
                  <a:schemeClr val="bg1"/>
                </a:solidFill>
                <a:latin typeface="+mj-lt"/>
              </a:rPr>
              <a:t>Start of term </a:t>
            </a:r>
          </a:p>
          <a:p>
            <a:pPr marL="0" indent="0">
              <a:buNone/>
            </a:pPr>
            <a:r>
              <a:rPr lang="en-GB" sz="6000" dirty="0">
                <a:solidFill>
                  <a:schemeClr val="bg1"/>
                </a:solidFill>
                <a:latin typeface="+mj-lt"/>
              </a:rPr>
              <a:t>Sept 2021</a:t>
            </a:r>
          </a:p>
        </p:txBody>
      </p:sp>
      <p:pic>
        <p:nvPicPr>
          <p:cNvPr id="15" name="Picture 14" descr="A group of colored pencils&#10;&#10;Description automatically generated with low confidence">
            <a:extLst>
              <a:ext uri="{FF2B5EF4-FFF2-40B4-BE49-F238E27FC236}">
                <a16:creationId xmlns:a16="http://schemas.microsoft.com/office/drawing/2014/main" id="{38354EDB-8E67-4363-AD02-4A1DEA7ABF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60555" y="4148762"/>
            <a:ext cx="6428935" cy="2307101"/>
          </a:xfrm>
          <a:prstGeom prst="rect">
            <a:avLst/>
          </a:prstGeom>
        </p:spPr>
      </p:pic>
      <p:sp>
        <p:nvSpPr>
          <p:cNvPr id="18" name="TextBox 17">
            <a:extLst>
              <a:ext uri="{FF2B5EF4-FFF2-40B4-BE49-F238E27FC236}">
                <a16:creationId xmlns:a16="http://schemas.microsoft.com/office/drawing/2014/main" id="{25CEF317-0DDC-411A-9E5A-DAAA17EE5DD7}"/>
              </a:ext>
            </a:extLst>
          </p:cNvPr>
          <p:cNvSpPr txBox="1"/>
          <p:nvPr/>
        </p:nvSpPr>
        <p:spPr>
          <a:xfrm>
            <a:off x="4410822" y="666832"/>
            <a:ext cx="6094602" cy="2246769"/>
          </a:xfrm>
          <a:prstGeom prst="rect">
            <a:avLst/>
          </a:prstGeom>
          <a:noFill/>
        </p:spPr>
        <p:txBody>
          <a:bodyPr wrap="square">
            <a:spAutoFit/>
          </a:bodyPr>
          <a:lstStyle/>
          <a:p>
            <a:pPr marL="0" indent="0">
              <a:buNone/>
            </a:pPr>
            <a:r>
              <a:rPr lang="en-GB" sz="2000" dirty="0">
                <a:effectLst/>
                <a:latin typeface="+mj-lt"/>
                <a:ea typeface="Calibri" panose="020F0502020204030204" pitchFamily="34" charset="0"/>
              </a:rPr>
              <a:t>Overall attendance  - 89.4%</a:t>
            </a:r>
          </a:p>
          <a:p>
            <a:pPr marL="0" indent="0">
              <a:buNone/>
            </a:pPr>
            <a:r>
              <a:rPr lang="en-GB" sz="2000" dirty="0">
                <a:effectLst/>
                <a:latin typeface="+mj-lt"/>
                <a:ea typeface="Calibri" panose="020F0502020204030204" pitchFamily="34" charset="0"/>
              </a:rPr>
              <a:t>Primary                      - 94.3%</a:t>
            </a:r>
          </a:p>
          <a:p>
            <a:pPr marL="0" indent="0">
              <a:buNone/>
            </a:pPr>
            <a:r>
              <a:rPr lang="en-GB" sz="2000" dirty="0">
                <a:effectLst/>
                <a:latin typeface="+mj-lt"/>
                <a:ea typeface="Calibri" panose="020F0502020204030204" pitchFamily="34" charset="0"/>
              </a:rPr>
              <a:t>Secondary                 - 81.2%</a:t>
            </a:r>
          </a:p>
          <a:p>
            <a:pPr marL="0" indent="0">
              <a:buNone/>
            </a:pPr>
            <a:r>
              <a:rPr lang="en-GB" sz="2000" dirty="0">
                <a:effectLst/>
                <a:latin typeface="+mj-lt"/>
                <a:ea typeface="Calibri" panose="020F0502020204030204" pitchFamily="34" charset="0"/>
              </a:rPr>
              <a:t>Special                       - 90.0%</a:t>
            </a:r>
          </a:p>
          <a:p>
            <a:pPr marL="0" indent="0">
              <a:buNone/>
            </a:pPr>
            <a:r>
              <a:rPr lang="en-GB" sz="2000" dirty="0">
                <a:effectLst/>
                <a:latin typeface="+mj-lt"/>
                <a:ea typeface="Calibri" panose="020F0502020204030204" pitchFamily="34" charset="0"/>
              </a:rPr>
              <a:t>  </a:t>
            </a:r>
          </a:p>
          <a:p>
            <a:pPr marL="0" indent="0">
              <a:buNone/>
            </a:pPr>
            <a:r>
              <a:rPr lang="en-GB" sz="2000" dirty="0">
                <a:effectLst/>
                <a:latin typeface="+mj-lt"/>
                <a:ea typeface="Calibri" panose="020F0502020204030204" pitchFamily="34" charset="0"/>
              </a:rPr>
              <a:t>Attendance of pupils with EHCP – 87.6%</a:t>
            </a:r>
          </a:p>
          <a:p>
            <a:pPr marL="0" indent="0">
              <a:buNone/>
            </a:pPr>
            <a:r>
              <a:rPr lang="en-GB" sz="2000" dirty="0">
                <a:effectLst/>
                <a:latin typeface="+mj-lt"/>
                <a:ea typeface="Calibri" panose="020F0502020204030204" pitchFamily="34" charset="0"/>
              </a:rPr>
              <a:t>Attendance of pupils with social worker – 97.0%</a:t>
            </a:r>
          </a:p>
        </p:txBody>
      </p:sp>
      <p:sp>
        <p:nvSpPr>
          <p:cNvPr id="20" name="TextBox 19">
            <a:extLst>
              <a:ext uri="{FF2B5EF4-FFF2-40B4-BE49-F238E27FC236}">
                <a16:creationId xmlns:a16="http://schemas.microsoft.com/office/drawing/2014/main" id="{FBD7166D-B4AA-4B18-97DE-B7AC2EEEA888}"/>
              </a:ext>
            </a:extLst>
          </p:cNvPr>
          <p:cNvSpPr txBox="1"/>
          <p:nvPr/>
        </p:nvSpPr>
        <p:spPr>
          <a:xfrm>
            <a:off x="4447306" y="3100294"/>
            <a:ext cx="6428935" cy="707886"/>
          </a:xfrm>
          <a:prstGeom prst="rect">
            <a:avLst/>
          </a:prstGeom>
          <a:noFill/>
        </p:spPr>
        <p:txBody>
          <a:bodyPr wrap="square">
            <a:spAutoFit/>
          </a:bodyPr>
          <a:lstStyle/>
          <a:p>
            <a:r>
              <a:rPr lang="en-GB" sz="2000" dirty="0">
                <a:solidFill>
                  <a:srgbClr val="000000"/>
                </a:solidFill>
                <a:latin typeface="+mj-lt"/>
                <a:ea typeface="Calibri" panose="020F0502020204030204" pitchFamily="34" charset="0"/>
              </a:rPr>
              <a:t>v</a:t>
            </a:r>
            <a:r>
              <a:rPr lang="en-GB" sz="2000" dirty="0">
                <a:solidFill>
                  <a:srgbClr val="000000"/>
                </a:solidFill>
                <a:effectLst/>
                <a:latin typeface="+mj-lt"/>
                <a:ea typeface="Calibri" panose="020F0502020204030204" pitchFamily="34" charset="0"/>
              </a:rPr>
              <a:t>ery low number of EHE now on CIN/CPP due to neglect – less than 10 Heads of Service direct oversight of plan for each</a:t>
            </a:r>
            <a:endParaRPr lang="en-GB" sz="2000" dirty="0">
              <a:effectLst/>
              <a:latin typeface="+mj-lt"/>
              <a:ea typeface="Calibri" panose="020F0502020204030204" pitchFamily="34" charset="0"/>
            </a:endParaRPr>
          </a:p>
        </p:txBody>
      </p:sp>
    </p:spTree>
    <p:extLst>
      <p:ext uri="{BB962C8B-B14F-4D97-AF65-F5344CB8AC3E}">
        <p14:creationId xmlns:p14="http://schemas.microsoft.com/office/powerpoint/2010/main" val="684793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B1012-DB28-452E-BC58-ED7735E0ED4D}"/>
              </a:ext>
            </a:extLst>
          </p:cNvPr>
          <p:cNvSpPr>
            <a:spLocks noGrp="1"/>
          </p:cNvSpPr>
          <p:nvPr>
            <p:ph type="title"/>
          </p:nvPr>
        </p:nvSpPr>
        <p:spPr>
          <a:xfrm>
            <a:off x="0" y="36032"/>
            <a:ext cx="4074993" cy="4461163"/>
          </a:xfrm>
        </p:spPr>
        <p:txBody>
          <a:bodyPr>
            <a:normAutofit/>
          </a:bodyPr>
          <a:lstStyle/>
          <a:p>
            <a:br>
              <a:rPr lang="en-US" sz="3200" dirty="0">
                <a:solidFill>
                  <a:schemeClr val="bg1"/>
                </a:solidFill>
              </a:rPr>
            </a:br>
            <a:endParaRPr lang="en-GB" sz="3100" dirty="0">
              <a:solidFill>
                <a:schemeClr val="bg1"/>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E06AE1-165C-45EF-B2E8-4CB6294B6527}"/>
              </a:ext>
            </a:extLst>
          </p:cNvPr>
          <p:cNvSpPr>
            <a:spLocks noGrp="1"/>
          </p:cNvSpPr>
          <p:nvPr>
            <p:ph idx="1"/>
          </p:nvPr>
        </p:nvSpPr>
        <p:spPr>
          <a:xfrm>
            <a:off x="4447308" y="591344"/>
            <a:ext cx="6906491" cy="5585619"/>
          </a:xfrm>
        </p:spPr>
        <p:txBody>
          <a:bodyPr anchor="ct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12" name="Picture 11" descr="Shape&#10;&#10;Description automatically generated">
            <a:extLst>
              <a:ext uri="{FF2B5EF4-FFF2-40B4-BE49-F238E27FC236}">
                <a16:creationId xmlns:a16="http://schemas.microsoft.com/office/drawing/2014/main" id="{03A6AC67-084D-408F-9403-8A118FCFC18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540" b="8625"/>
          <a:stretch/>
        </p:blipFill>
        <p:spPr>
          <a:xfrm>
            <a:off x="6302728" y="3872883"/>
            <a:ext cx="2752875" cy="2304080"/>
          </a:xfrm>
          <a:prstGeom prst="rect">
            <a:avLst/>
          </a:prstGeom>
        </p:spPr>
      </p:pic>
      <p:sp>
        <p:nvSpPr>
          <p:cNvPr id="14" name="TextBox 13">
            <a:extLst>
              <a:ext uri="{FF2B5EF4-FFF2-40B4-BE49-F238E27FC236}">
                <a16:creationId xmlns:a16="http://schemas.microsoft.com/office/drawing/2014/main" id="{12A6FDD3-2738-4554-8298-D316A1826366}"/>
              </a:ext>
            </a:extLst>
          </p:cNvPr>
          <p:cNvSpPr txBox="1"/>
          <p:nvPr/>
        </p:nvSpPr>
        <p:spPr>
          <a:xfrm>
            <a:off x="48540" y="1491327"/>
            <a:ext cx="3672980" cy="3785652"/>
          </a:xfrm>
          <a:prstGeom prst="rect">
            <a:avLst/>
          </a:prstGeom>
          <a:noFill/>
        </p:spPr>
        <p:txBody>
          <a:bodyPr wrap="square">
            <a:spAutoFit/>
          </a:bodyPr>
          <a:lstStyle/>
          <a:p>
            <a:r>
              <a:rPr lang="en-GB" sz="4800" dirty="0">
                <a:solidFill>
                  <a:srgbClr val="FFFFFF"/>
                </a:solidFill>
                <a:latin typeface="+mj-lt"/>
              </a:rPr>
              <a:t>Impact: Audit Evidence  – joint with health…..20 files viewed</a:t>
            </a:r>
            <a:endParaRPr lang="en-GB" sz="4800" dirty="0">
              <a:latin typeface="+mj-lt"/>
            </a:endParaRPr>
          </a:p>
        </p:txBody>
      </p:sp>
      <p:sp>
        <p:nvSpPr>
          <p:cNvPr id="16" name="TextBox 15">
            <a:extLst>
              <a:ext uri="{FF2B5EF4-FFF2-40B4-BE49-F238E27FC236}">
                <a16:creationId xmlns:a16="http://schemas.microsoft.com/office/drawing/2014/main" id="{F3AEC707-61D0-4F59-AF8E-B738CA2A378F}"/>
              </a:ext>
            </a:extLst>
          </p:cNvPr>
          <p:cNvSpPr txBox="1"/>
          <p:nvPr/>
        </p:nvSpPr>
        <p:spPr>
          <a:xfrm>
            <a:off x="4212764" y="292466"/>
            <a:ext cx="7557275" cy="3477875"/>
          </a:xfrm>
          <a:prstGeom prst="rect">
            <a:avLst/>
          </a:prstGeom>
          <a:noFill/>
        </p:spPr>
        <p:txBody>
          <a:bodyPr wrap="square">
            <a:spAutoFit/>
          </a:bodyPr>
          <a:lstStyle/>
          <a:p>
            <a:pPr marL="0" indent="0">
              <a:buNone/>
            </a:pPr>
            <a:r>
              <a:rPr lang="en-GB" sz="2000" u="sng" dirty="0">
                <a:latin typeface="+mj-lt"/>
              </a:rPr>
              <a:t>Themes</a:t>
            </a:r>
            <a:r>
              <a:rPr lang="en-GB" sz="2000" dirty="0">
                <a:latin typeface="+mj-lt"/>
              </a:rPr>
              <a:t> : improved use of GCP, supervision and plans more focused and precise in measures to reduce impact of neglect. </a:t>
            </a:r>
          </a:p>
          <a:p>
            <a:pPr marL="0" indent="0">
              <a:buNone/>
            </a:pPr>
            <a:r>
              <a:rPr lang="en-GB" sz="2000" dirty="0">
                <a:latin typeface="+mj-lt"/>
              </a:rPr>
              <a:t>No evidence of joint visits - however good liaison following visits.</a:t>
            </a:r>
          </a:p>
          <a:p>
            <a:pPr marL="0" indent="0">
              <a:buNone/>
            </a:pPr>
            <a:r>
              <a:rPr lang="en-GB" sz="2000" dirty="0">
                <a:latin typeface="+mj-lt"/>
              </a:rPr>
              <a:t>Poor attendance at school key issue improved evidence of contact with attendance service and % of attendance clearer in plans (rather than descriptors)</a:t>
            </a:r>
          </a:p>
          <a:p>
            <a:pPr marL="0" indent="0">
              <a:buNone/>
            </a:pPr>
            <a:r>
              <a:rPr lang="en-GB" sz="2000" dirty="0">
                <a:latin typeface="+mj-lt"/>
              </a:rPr>
              <a:t>School participation in core groups high – core group actions and participation of all agencies variable</a:t>
            </a:r>
          </a:p>
          <a:p>
            <a:pPr marL="0" indent="0">
              <a:buNone/>
            </a:pPr>
            <a:r>
              <a:rPr lang="en-GB" sz="2000" dirty="0">
                <a:latin typeface="+mj-lt"/>
              </a:rPr>
              <a:t>Majority of CIN plans had had historical involvement of CSC, repeated CAFA and generational neglect</a:t>
            </a:r>
          </a:p>
          <a:p>
            <a:pPr marL="0" indent="0">
              <a:buNone/>
            </a:pPr>
            <a:r>
              <a:rPr lang="en-GB" sz="2000" dirty="0">
                <a:latin typeface="+mj-lt"/>
              </a:rPr>
              <a:t>Health visitor involvement with all CIN cases with under 5’s in family.</a:t>
            </a:r>
          </a:p>
        </p:txBody>
      </p:sp>
    </p:spTree>
    <p:extLst>
      <p:ext uri="{BB962C8B-B14F-4D97-AF65-F5344CB8AC3E}">
        <p14:creationId xmlns:p14="http://schemas.microsoft.com/office/powerpoint/2010/main" val="2022822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B1012-DB28-452E-BC58-ED7735E0ED4D}"/>
              </a:ext>
            </a:extLst>
          </p:cNvPr>
          <p:cNvSpPr>
            <a:spLocks noGrp="1"/>
          </p:cNvSpPr>
          <p:nvPr>
            <p:ph type="title"/>
          </p:nvPr>
        </p:nvSpPr>
        <p:spPr>
          <a:xfrm>
            <a:off x="0" y="36032"/>
            <a:ext cx="4074993" cy="4461163"/>
          </a:xfrm>
        </p:spPr>
        <p:txBody>
          <a:bodyPr>
            <a:normAutofit/>
          </a:bodyPr>
          <a:lstStyle/>
          <a:p>
            <a:br>
              <a:rPr lang="en-US" sz="3200" dirty="0">
                <a:solidFill>
                  <a:schemeClr val="bg1"/>
                </a:solidFill>
              </a:rPr>
            </a:br>
            <a:endParaRPr lang="en-GB" sz="3100" dirty="0">
              <a:solidFill>
                <a:schemeClr val="bg1"/>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E06AE1-165C-45EF-B2E8-4CB6294B6527}"/>
              </a:ext>
            </a:extLst>
          </p:cNvPr>
          <p:cNvSpPr>
            <a:spLocks noGrp="1"/>
          </p:cNvSpPr>
          <p:nvPr>
            <p:ph idx="1"/>
          </p:nvPr>
        </p:nvSpPr>
        <p:spPr>
          <a:xfrm>
            <a:off x="4447308" y="591344"/>
            <a:ext cx="6906491" cy="5585619"/>
          </a:xfrm>
        </p:spPr>
        <p:txBody>
          <a:bodyPr anchor="ct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4" name="TextBox 13">
            <a:extLst>
              <a:ext uri="{FF2B5EF4-FFF2-40B4-BE49-F238E27FC236}">
                <a16:creationId xmlns:a16="http://schemas.microsoft.com/office/drawing/2014/main" id="{12A6FDD3-2738-4554-8298-D316A1826366}"/>
              </a:ext>
            </a:extLst>
          </p:cNvPr>
          <p:cNvSpPr txBox="1"/>
          <p:nvPr/>
        </p:nvSpPr>
        <p:spPr>
          <a:xfrm>
            <a:off x="-63873" y="1099546"/>
            <a:ext cx="3672980" cy="5909310"/>
          </a:xfrm>
          <a:prstGeom prst="rect">
            <a:avLst/>
          </a:prstGeom>
          <a:noFill/>
        </p:spPr>
        <p:txBody>
          <a:bodyPr wrap="square">
            <a:spAutoFit/>
          </a:bodyPr>
          <a:lstStyle/>
          <a:p>
            <a:pPr algn="ctr"/>
            <a:r>
              <a:rPr lang="en-GB" sz="5400" dirty="0">
                <a:solidFill>
                  <a:schemeClr val="bg1"/>
                </a:solidFill>
                <a:latin typeface="+mj-lt"/>
              </a:rPr>
              <a:t>PAQA audit </a:t>
            </a:r>
            <a:r>
              <a:rPr lang="en-GB" sz="5400" dirty="0">
                <a:solidFill>
                  <a:schemeClr val="bg1"/>
                </a:solidFill>
                <a:effectLst/>
                <a:latin typeface="+mj-lt"/>
                <a:ea typeface="Calibri" panose="020F0502020204030204" pitchFamily="34" charset="0"/>
              </a:rPr>
              <a:t>28</a:t>
            </a:r>
            <a:r>
              <a:rPr lang="en-GB" sz="5400" baseline="30000" dirty="0">
                <a:solidFill>
                  <a:schemeClr val="bg1"/>
                </a:solidFill>
                <a:effectLst/>
                <a:latin typeface="+mj-lt"/>
                <a:ea typeface="Calibri" panose="020F0502020204030204" pitchFamily="34" charset="0"/>
              </a:rPr>
              <a:t>th</a:t>
            </a:r>
            <a:r>
              <a:rPr lang="en-GB" sz="5400" dirty="0">
                <a:solidFill>
                  <a:schemeClr val="bg1"/>
                </a:solidFill>
                <a:effectLst/>
                <a:latin typeface="+mj-lt"/>
                <a:ea typeface="Calibri" panose="020F0502020204030204" pitchFamily="34" charset="0"/>
              </a:rPr>
              <a:t> September and 23</a:t>
            </a:r>
            <a:r>
              <a:rPr lang="en-GB" sz="5400" baseline="30000" dirty="0">
                <a:solidFill>
                  <a:schemeClr val="bg1"/>
                </a:solidFill>
                <a:effectLst/>
                <a:latin typeface="+mj-lt"/>
                <a:ea typeface="Calibri" panose="020F0502020204030204" pitchFamily="34" charset="0"/>
              </a:rPr>
              <a:t>rd</a:t>
            </a:r>
            <a:r>
              <a:rPr lang="en-GB" sz="5400" dirty="0">
                <a:solidFill>
                  <a:schemeClr val="bg1"/>
                </a:solidFill>
                <a:effectLst/>
                <a:latin typeface="+mj-lt"/>
                <a:ea typeface="Calibri" panose="020F0502020204030204" pitchFamily="34" charset="0"/>
              </a:rPr>
              <a:t> November 2020. </a:t>
            </a:r>
            <a:br>
              <a:rPr lang="en-GB" sz="5400" dirty="0">
                <a:solidFill>
                  <a:schemeClr val="bg1"/>
                </a:solidFill>
                <a:effectLst/>
                <a:latin typeface="+mj-lt"/>
                <a:ea typeface="Calibri" panose="020F0502020204030204" pitchFamily="34" charset="0"/>
              </a:rPr>
            </a:br>
            <a:endParaRPr lang="en-GB" sz="5400" dirty="0">
              <a:solidFill>
                <a:schemeClr val="bg1"/>
              </a:solidFill>
              <a:latin typeface="+mj-lt"/>
            </a:endParaRPr>
          </a:p>
        </p:txBody>
      </p:sp>
      <p:sp>
        <p:nvSpPr>
          <p:cNvPr id="11" name="TextBox 10">
            <a:extLst>
              <a:ext uri="{FF2B5EF4-FFF2-40B4-BE49-F238E27FC236}">
                <a16:creationId xmlns:a16="http://schemas.microsoft.com/office/drawing/2014/main" id="{0F48F2DC-DDBF-4611-A802-170DBE7DB828}"/>
              </a:ext>
            </a:extLst>
          </p:cNvPr>
          <p:cNvSpPr txBox="1"/>
          <p:nvPr/>
        </p:nvSpPr>
        <p:spPr>
          <a:xfrm>
            <a:off x="4167272" y="911344"/>
            <a:ext cx="7449424" cy="5078313"/>
          </a:xfrm>
          <a:prstGeom prst="rect">
            <a:avLst/>
          </a:prstGeom>
          <a:noFill/>
        </p:spPr>
        <p:txBody>
          <a:bodyPr wrap="square">
            <a:spAutoFit/>
          </a:bodyPr>
          <a:lstStyle/>
          <a:p>
            <a:pPr marL="0" lvl="0" indent="0">
              <a:buNone/>
            </a:pPr>
            <a:r>
              <a:rPr lang="en-GB" sz="1800" b="1" dirty="0">
                <a:latin typeface="+mj-lt"/>
                <a:ea typeface="Calibri" panose="020F0502020204030204" pitchFamily="34" charset="0"/>
              </a:rPr>
              <a:t>Deep Dive into two children – Key recommendations </a:t>
            </a:r>
            <a:endParaRPr lang="en-GB" sz="1800" b="1" dirty="0">
              <a:effectLst/>
              <a:latin typeface="+mj-lt"/>
              <a:ea typeface="Calibri" panose="020F0502020204030204" pitchFamily="34" charset="0"/>
            </a:endParaRPr>
          </a:p>
          <a:p>
            <a:pPr marL="0" lvl="0" indent="0">
              <a:buNone/>
            </a:pPr>
            <a:endParaRPr lang="en-GB" sz="1800" dirty="0">
              <a:latin typeface="+mj-lt"/>
              <a:ea typeface="Calibri" panose="020F0502020204030204" pitchFamily="34" charset="0"/>
            </a:endParaRPr>
          </a:p>
          <a:p>
            <a:pPr marL="285750" lvl="0" indent="-285750">
              <a:buFont typeface="Arial" panose="020B0604020202020204" pitchFamily="34" charset="0"/>
              <a:buChar char="•"/>
            </a:pPr>
            <a:r>
              <a:rPr lang="en-GB" sz="1800" dirty="0">
                <a:effectLst/>
                <a:latin typeface="+mj-lt"/>
                <a:ea typeface="Calibri" panose="020F0502020204030204" pitchFamily="34" charset="0"/>
              </a:rPr>
              <a:t>Reduce changes of social worker for children and families characterised by child neglect </a:t>
            </a:r>
          </a:p>
          <a:p>
            <a:pPr marL="285750" lvl="0" indent="-285750">
              <a:buFont typeface="Arial" panose="020B0604020202020204" pitchFamily="34" charset="0"/>
              <a:buChar char="•"/>
            </a:pPr>
            <a:r>
              <a:rPr lang="en-GB" sz="1800" dirty="0">
                <a:effectLst/>
                <a:latin typeface="+mj-lt"/>
                <a:ea typeface="Calibri" panose="020F0502020204030204" pitchFamily="34" charset="0"/>
              </a:rPr>
              <a:t>Increase recorded evidence of management decision-making; </a:t>
            </a:r>
          </a:p>
          <a:p>
            <a:pPr marL="285750" lvl="0" indent="-285750">
              <a:buFont typeface="Arial" panose="020B0604020202020204" pitchFamily="34" charset="0"/>
              <a:buChar char="•"/>
            </a:pPr>
            <a:r>
              <a:rPr lang="en-GB" sz="1800" dirty="0">
                <a:effectLst/>
                <a:latin typeface="+mj-lt"/>
                <a:ea typeface="Calibri" panose="020F0502020204030204" pitchFamily="34" charset="0"/>
              </a:rPr>
              <a:t>MACs to inform decision-making  </a:t>
            </a:r>
            <a:r>
              <a:rPr lang="en-GB" sz="1800" dirty="0">
                <a:latin typeface="+mj-lt"/>
                <a:ea typeface="Calibri" panose="020F0502020204030204" pitchFamily="34" charset="0"/>
              </a:rPr>
              <a:t>and </a:t>
            </a:r>
            <a:r>
              <a:rPr lang="en-GB" sz="1800" dirty="0">
                <a:effectLst/>
                <a:latin typeface="+mj-lt"/>
                <a:ea typeface="Calibri" panose="020F0502020204030204" pitchFamily="34" charset="0"/>
              </a:rPr>
              <a:t>Increase the use of MACs  </a:t>
            </a:r>
          </a:p>
          <a:p>
            <a:pPr marL="285750" lvl="0" indent="-285750">
              <a:buFont typeface="Arial" panose="020B0604020202020204" pitchFamily="34" charset="0"/>
              <a:buChar char="•"/>
            </a:pPr>
            <a:r>
              <a:rPr lang="en-GB" sz="1800" dirty="0">
                <a:effectLst/>
                <a:latin typeface="+mj-lt"/>
                <a:ea typeface="Calibri" panose="020F0502020204030204" pitchFamily="34" charset="0"/>
              </a:rPr>
              <a:t>Police attendance at ICPCs/RCPCs to increase  </a:t>
            </a:r>
          </a:p>
          <a:p>
            <a:pPr marL="285750" lvl="0" indent="-285750">
              <a:buFont typeface="Arial" panose="020B0604020202020204" pitchFamily="34" charset="0"/>
              <a:buChar char="•"/>
            </a:pPr>
            <a:r>
              <a:rPr lang="en-GB" sz="1800" dirty="0">
                <a:effectLst/>
                <a:latin typeface="+mj-lt"/>
                <a:ea typeface="Calibri" panose="020F0502020204030204" pitchFamily="34" charset="0"/>
              </a:rPr>
              <a:t>All agencies need to consistently consider the child’s lived experience and timescale when planning responses to neglect concerns</a:t>
            </a:r>
          </a:p>
          <a:p>
            <a:pPr marL="285750" lvl="0" indent="-285750">
              <a:buFont typeface="Arial" panose="020B0604020202020204" pitchFamily="34" charset="0"/>
              <a:buChar char="•"/>
            </a:pPr>
            <a:r>
              <a:rPr lang="en-GB" sz="1800" dirty="0">
                <a:effectLst/>
                <a:latin typeface="+mj-lt"/>
                <a:ea typeface="Calibri" panose="020F0502020204030204" pitchFamily="34" charset="0"/>
              </a:rPr>
              <a:t>It is problematic if services/interventions’ availability is contingent on a  child’s CP plan status</a:t>
            </a:r>
          </a:p>
          <a:p>
            <a:pPr marL="285750" lvl="0" indent="-285750">
              <a:buFont typeface="Arial" panose="020B0604020202020204" pitchFamily="34" charset="0"/>
              <a:buChar char="•"/>
            </a:pPr>
            <a:r>
              <a:rPr lang="en-GB" sz="1800" dirty="0">
                <a:effectLst/>
                <a:latin typeface="+mj-lt"/>
                <a:ea typeface="Calibri" panose="020F0502020204030204" pitchFamily="34" charset="0"/>
              </a:rPr>
              <a:t>To establish a clear pathway for schools to refer to Health services if a health need is identified.</a:t>
            </a:r>
          </a:p>
          <a:p>
            <a:pPr marL="0" indent="0">
              <a:buNone/>
            </a:pPr>
            <a:endParaRPr lang="en-GB" b="1" dirty="0">
              <a:latin typeface="+mj-lt"/>
            </a:endParaRPr>
          </a:p>
          <a:p>
            <a:pPr marL="0" indent="0">
              <a:buNone/>
            </a:pPr>
            <a:r>
              <a:rPr lang="en-GB" sz="2400" b="1" dirty="0">
                <a:latin typeface="+mj-lt"/>
              </a:rPr>
              <a:t>To be repeated in September with 4 children and focus on decision making, impact, multi-agency challenge, CP actions, effectiveness of core group </a:t>
            </a:r>
          </a:p>
        </p:txBody>
      </p:sp>
    </p:spTree>
    <p:extLst>
      <p:ext uri="{BB962C8B-B14F-4D97-AF65-F5344CB8AC3E}">
        <p14:creationId xmlns:p14="http://schemas.microsoft.com/office/powerpoint/2010/main" val="3524712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B1012-DB28-452E-BC58-ED7735E0ED4D}"/>
              </a:ext>
            </a:extLst>
          </p:cNvPr>
          <p:cNvSpPr>
            <a:spLocks noGrp="1"/>
          </p:cNvSpPr>
          <p:nvPr>
            <p:ph type="title"/>
          </p:nvPr>
        </p:nvSpPr>
        <p:spPr>
          <a:xfrm>
            <a:off x="0" y="36032"/>
            <a:ext cx="4074993" cy="4461163"/>
          </a:xfrm>
        </p:spPr>
        <p:txBody>
          <a:bodyPr>
            <a:normAutofit/>
          </a:bodyPr>
          <a:lstStyle/>
          <a:p>
            <a:br>
              <a:rPr lang="en-US" sz="3200" dirty="0">
                <a:solidFill>
                  <a:schemeClr val="bg1"/>
                </a:solidFill>
              </a:rPr>
            </a:br>
            <a:endParaRPr lang="en-GB" sz="3100" dirty="0">
              <a:solidFill>
                <a:schemeClr val="bg1"/>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E06AE1-165C-45EF-B2E8-4CB6294B6527}"/>
              </a:ext>
            </a:extLst>
          </p:cNvPr>
          <p:cNvSpPr>
            <a:spLocks noGrp="1"/>
          </p:cNvSpPr>
          <p:nvPr>
            <p:ph idx="1"/>
          </p:nvPr>
        </p:nvSpPr>
        <p:spPr>
          <a:xfrm>
            <a:off x="4447308" y="591344"/>
            <a:ext cx="6906491" cy="5585619"/>
          </a:xfrm>
        </p:spPr>
        <p:txBody>
          <a:bodyPr anchor="ct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4" name="TextBox 13">
            <a:extLst>
              <a:ext uri="{FF2B5EF4-FFF2-40B4-BE49-F238E27FC236}">
                <a16:creationId xmlns:a16="http://schemas.microsoft.com/office/drawing/2014/main" id="{12A6FDD3-2738-4554-8298-D316A1826366}"/>
              </a:ext>
            </a:extLst>
          </p:cNvPr>
          <p:cNvSpPr txBox="1"/>
          <p:nvPr/>
        </p:nvSpPr>
        <p:spPr>
          <a:xfrm>
            <a:off x="115461" y="1845780"/>
            <a:ext cx="3672980" cy="1323439"/>
          </a:xfrm>
          <a:prstGeom prst="rect">
            <a:avLst/>
          </a:prstGeom>
          <a:noFill/>
        </p:spPr>
        <p:txBody>
          <a:bodyPr wrap="square">
            <a:spAutoFit/>
          </a:bodyPr>
          <a:lstStyle/>
          <a:p>
            <a:pPr algn="ctr"/>
            <a:r>
              <a:rPr lang="en-GB" sz="4000" dirty="0">
                <a:solidFill>
                  <a:schemeClr val="bg1"/>
                </a:solidFill>
                <a:effectLst/>
                <a:latin typeface="Arial" panose="020B0604020202020204" pitchFamily="34" charset="0"/>
                <a:ea typeface="Calibri" panose="020F0502020204030204" pitchFamily="34" charset="0"/>
              </a:rPr>
              <a:t> </a:t>
            </a:r>
            <a:br>
              <a:rPr lang="en-GB" sz="4000" dirty="0">
                <a:solidFill>
                  <a:schemeClr val="bg1"/>
                </a:solidFill>
                <a:effectLst/>
                <a:latin typeface="Arial" panose="020B0604020202020204" pitchFamily="34" charset="0"/>
                <a:ea typeface="Calibri" panose="020F0502020204030204" pitchFamily="34" charset="0"/>
              </a:rPr>
            </a:br>
            <a:endParaRPr lang="en-GB" sz="4000" dirty="0">
              <a:solidFill>
                <a:schemeClr val="bg1"/>
              </a:solidFill>
            </a:endParaRPr>
          </a:p>
        </p:txBody>
      </p:sp>
      <p:pic>
        <p:nvPicPr>
          <p:cNvPr id="9" name="Content Placeholder 3">
            <a:extLst>
              <a:ext uri="{FF2B5EF4-FFF2-40B4-BE49-F238E27FC236}">
                <a16:creationId xmlns:a16="http://schemas.microsoft.com/office/drawing/2014/main" id="{422C111D-DCC2-4A48-9AA5-6FA0F013362D}"/>
              </a:ext>
            </a:extLst>
          </p:cNvPr>
          <p:cNvPicPr>
            <a:picLocks/>
          </p:cNvPicPr>
          <p:nvPr/>
        </p:nvPicPr>
        <p:blipFill>
          <a:blip r:embed="rId2"/>
          <a:stretch>
            <a:fillRect/>
          </a:stretch>
        </p:blipFill>
        <p:spPr>
          <a:xfrm>
            <a:off x="0" y="0"/>
            <a:ext cx="12188951" cy="6858000"/>
          </a:xfrm>
          <a:prstGeom prst="rect">
            <a:avLst/>
          </a:prstGeom>
        </p:spPr>
      </p:pic>
    </p:spTree>
    <p:extLst>
      <p:ext uri="{BB962C8B-B14F-4D97-AF65-F5344CB8AC3E}">
        <p14:creationId xmlns:p14="http://schemas.microsoft.com/office/powerpoint/2010/main" val="1479222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B1012-DB28-452E-BC58-ED7735E0ED4D}"/>
              </a:ext>
            </a:extLst>
          </p:cNvPr>
          <p:cNvSpPr>
            <a:spLocks noGrp="1"/>
          </p:cNvSpPr>
          <p:nvPr>
            <p:ph type="title"/>
          </p:nvPr>
        </p:nvSpPr>
        <p:spPr>
          <a:xfrm>
            <a:off x="0" y="36032"/>
            <a:ext cx="4074993" cy="4461163"/>
          </a:xfrm>
        </p:spPr>
        <p:txBody>
          <a:bodyPr>
            <a:normAutofit/>
          </a:bodyPr>
          <a:lstStyle/>
          <a:p>
            <a:br>
              <a:rPr lang="en-US" sz="3200" dirty="0">
                <a:solidFill>
                  <a:schemeClr val="bg1"/>
                </a:solidFill>
              </a:rPr>
            </a:br>
            <a:endParaRPr lang="en-GB" sz="3100" dirty="0">
              <a:solidFill>
                <a:schemeClr val="bg1"/>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E06AE1-165C-45EF-B2E8-4CB6294B6527}"/>
              </a:ext>
            </a:extLst>
          </p:cNvPr>
          <p:cNvSpPr>
            <a:spLocks noGrp="1"/>
          </p:cNvSpPr>
          <p:nvPr>
            <p:ph idx="1"/>
          </p:nvPr>
        </p:nvSpPr>
        <p:spPr>
          <a:xfrm>
            <a:off x="4447308" y="591344"/>
            <a:ext cx="6906491" cy="5585619"/>
          </a:xfrm>
        </p:spPr>
        <p:txBody>
          <a:bodyPr anchor="ct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4" name="TextBox 13">
            <a:extLst>
              <a:ext uri="{FF2B5EF4-FFF2-40B4-BE49-F238E27FC236}">
                <a16:creationId xmlns:a16="http://schemas.microsoft.com/office/drawing/2014/main" id="{12A6FDD3-2738-4554-8298-D316A1826366}"/>
              </a:ext>
            </a:extLst>
          </p:cNvPr>
          <p:cNvSpPr txBox="1"/>
          <p:nvPr/>
        </p:nvSpPr>
        <p:spPr>
          <a:xfrm>
            <a:off x="-1" y="1183550"/>
            <a:ext cx="3672980" cy="4401205"/>
          </a:xfrm>
          <a:prstGeom prst="rect">
            <a:avLst/>
          </a:prstGeom>
          <a:noFill/>
        </p:spPr>
        <p:txBody>
          <a:bodyPr wrap="square">
            <a:spAutoFit/>
          </a:bodyPr>
          <a:lstStyle/>
          <a:p>
            <a:pPr algn="ctr"/>
            <a:r>
              <a:rPr lang="en-GB" sz="4000" dirty="0">
                <a:solidFill>
                  <a:schemeClr val="bg1"/>
                </a:solidFill>
                <a:latin typeface="+mj-lt"/>
              </a:rPr>
              <a:t>Data and categories:  Impact</a:t>
            </a:r>
          </a:p>
          <a:p>
            <a:pPr algn="ctr"/>
            <a:endParaRPr lang="en-GB" sz="4000" dirty="0">
              <a:solidFill>
                <a:schemeClr val="bg1"/>
              </a:solidFill>
              <a:latin typeface="+mj-lt"/>
            </a:endParaRPr>
          </a:p>
          <a:p>
            <a:pPr algn="ctr"/>
            <a:r>
              <a:rPr lang="en-GB" sz="4000" dirty="0">
                <a:solidFill>
                  <a:schemeClr val="bg1"/>
                </a:solidFill>
                <a:effectLst/>
                <a:latin typeface="+mj-lt"/>
                <a:ea typeface="Calibri" panose="020F0502020204030204" pitchFamily="34" charset="0"/>
              </a:rPr>
              <a:t>7children with CPP 2 years + across County</a:t>
            </a:r>
            <a:endParaRPr lang="en-GB" sz="4000" dirty="0">
              <a:solidFill>
                <a:schemeClr val="bg1"/>
              </a:solidFill>
              <a:latin typeface="+mj-lt"/>
            </a:endParaRPr>
          </a:p>
        </p:txBody>
      </p:sp>
      <p:graphicFrame>
        <p:nvGraphicFramePr>
          <p:cNvPr id="10" name="Table 9">
            <a:extLst>
              <a:ext uri="{FF2B5EF4-FFF2-40B4-BE49-F238E27FC236}">
                <a16:creationId xmlns:a16="http://schemas.microsoft.com/office/drawing/2014/main" id="{35C2EFA8-4724-4645-8AF2-984803AA20D6}"/>
              </a:ext>
            </a:extLst>
          </p:cNvPr>
          <p:cNvGraphicFramePr>
            <a:graphicFrameLocks noGrp="1"/>
          </p:cNvGraphicFramePr>
          <p:nvPr>
            <p:extLst>
              <p:ext uri="{D42A27DB-BD31-4B8C-83A1-F6EECF244321}">
                <p14:modId xmlns:p14="http://schemas.microsoft.com/office/powerpoint/2010/main" val="779373853"/>
              </p:ext>
            </p:extLst>
          </p:nvPr>
        </p:nvGraphicFramePr>
        <p:xfrm>
          <a:off x="4254518" y="1063446"/>
          <a:ext cx="7196453" cy="4321305"/>
        </p:xfrm>
        <a:graphic>
          <a:graphicData uri="http://schemas.openxmlformats.org/drawingml/2006/table">
            <a:tbl>
              <a:tblPr firstRow="1" firstCol="1" bandRow="1">
                <a:tableStyleId>{5C22544A-7EE6-4342-B048-85BDC9FD1C3A}</a:tableStyleId>
              </a:tblPr>
              <a:tblGrid>
                <a:gridCol w="1909264">
                  <a:extLst>
                    <a:ext uri="{9D8B030D-6E8A-4147-A177-3AD203B41FA5}">
                      <a16:colId xmlns:a16="http://schemas.microsoft.com/office/drawing/2014/main" val="1888793977"/>
                    </a:ext>
                  </a:extLst>
                </a:gridCol>
                <a:gridCol w="2144249">
                  <a:extLst>
                    <a:ext uri="{9D8B030D-6E8A-4147-A177-3AD203B41FA5}">
                      <a16:colId xmlns:a16="http://schemas.microsoft.com/office/drawing/2014/main" val="3373025092"/>
                    </a:ext>
                  </a:extLst>
                </a:gridCol>
                <a:gridCol w="1478945">
                  <a:extLst>
                    <a:ext uri="{9D8B030D-6E8A-4147-A177-3AD203B41FA5}">
                      <a16:colId xmlns:a16="http://schemas.microsoft.com/office/drawing/2014/main" val="3179964370"/>
                    </a:ext>
                  </a:extLst>
                </a:gridCol>
                <a:gridCol w="1663995">
                  <a:extLst>
                    <a:ext uri="{9D8B030D-6E8A-4147-A177-3AD203B41FA5}">
                      <a16:colId xmlns:a16="http://schemas.microsoft.com/office/drawing/2014/main" val="3800013943"/>
                    </a:ext>
                  </a:extLst>
                </a:gridCol>
              </a:tblGrid>
              <a:tr h="834187">
                <a:tc>
                  <a:txBody>
                    <a:bodyPr/>
                    <a:lstStyle/>
                    <a:p>
                      <a:r>
                        <a:rPr lang="en-GB" sz="2800" dirty="0">
                          <a:effectLst/>
                          <a:latin typeface="+mj-lt"/>
                        </a:rPr>
                        <a:t> </a:t>
                      </a:r>
                      <a:endParaRPr lang="en-GB" sz="2800" dirty="0">
                        <a:effectLst/>
                        <a:latin typeface="+mj-lt"/>
                        <a:ea typeface="Calibri" panose="020F0502020204030204" pitchFamily="34" charset="0"/>
                      </a:endParaRPr>
                    </a:p>
                  </a:txBody>
                  <a:tcPr marL="68580" marR="68580" marT="0" marB="0" anchor="b"/>
                </a:tc>
                <a:tc>
                  <a:txBody>
                    <a:bodyPr/>
                    <a:lstStyle/>
                    <a:p>
                      <a:pPr algn="ctr"/>
                      <a:r>
                        <a:rPr lang="en-GB" sz="2800">
                          <a:effectLst/>
                          <a:latin typeface="+mj-lt"/>
                        </a:rPr>
                        <a:t>All CPP</a:t>
                      </a:r>
                      <a:endParaRPr lang="en-GB" sz="2800">
                        <a:effectLst/>
                        <a:latin typeface="+mj-lt"/>
                        <a:ea typeface="Calibri" panose="020F0502020204030204" pitchFamily="34" charset="0"/>
                      </a:endParaRPr>
                    </a:p>
                  </a:txBody>
                  <a:tcPr marL="68580" marR="68580" marT="0" marB="0" anchor="b"/>
                </a:tc>
                <a:tc gridSpan="2">
                  <a:txBody>
                    <a:bodyPr/>
                    <a:lstStyle/>
                    <a:p>
                      <a:pPr algn="ctr"/>
                      <a:r>
                        <a:rPr lang="en-GB" sz="2800">
                          <a:effectLst/>
                          <a:latin typeface="+mj-lt"/>
                        </a:rPr>
                        <a:t>Initial cat. Neglect</a:t>
                      </a:r>
                      <a:endParaRPr lang="en-GB" sz="2800">
                        <a:effectLst/>
                        <a:latin typeface="+mj-lt"/>
                        <a:ea typeface="Calibri" panose="020F0502020204030204" pitchFamily="34" charset="0"/>
                      </a:endParaRPr>
                    </a:p>
                  </a:txBody>
                  <a:tcPr marL="68580" marR="68580" marT="0" marB="0" anchor="b"/>
                </a:tc>
                <a:tc hMerge="1">
                  <a:txBody>
                    <a:bodyPr/>
                    <a:lstStyle/>
                    <a:p>
                      <a:endParaRPr lang="en-GB"/>
                    </a:p>
                  </a:txBody>
                  <a:tcPr/>
                </a:tc>
                <a:extLst>
                  <a:ext uri="{0D108BD9-81ED-4DB2-BD59-A6C34878D82A}">
                    <a16:rowId xmlns:a16="http://schemas.microsoft.com/office/drawing/2014/main" val="1965104861"/>
                  </a:ext>
                </a:extLst>
              </a:tr>
              <a:tr h="521367">
                <a:tc>
                  <a:txBody>
                    <a:bodyPr/>
                    <a:lstStyle/>
                    <a:p>
                      <a:pPr algn="r"/>
                      <a:r>
                        <a:rPr lang="en-GB" sz="2800">
                          <a:effectLst/>
                          <a:latin typeface="+mj-lt"/>
                        </a:rPr>
                        <a:t>Aug-20</a:t>
                      </a:r>
                      <a:endParaRPr lang="en-GB" sz="2800">
                        <a:effectLst/>
                        <a:latin typeface="+mj-lt"/>
                        <a:ea typeface="Calibri" panose="020F0502020204030204" pitchFamily="34" charset="0"/>
                      </a:endParaRPr>
                    </a:p>
                  </a:txBody>
                  <a:tcPr marL="68580" marR="68580" marT="0" marB="0" anchor="b"/>
                </a:tc>
                <a:tc>
                  <a:txBody>
                    <a:bodyPr/>
                    <a:lstStyle/>
                    <a:p>
                      <a:pPr algn="ctr"/>
                      <a:r>
                        <a:rPr lang="en-GB" sz="2800">
                          <a:effectLst/>
                          <a:latin typeface="+mj-lt"/>
                        </a:rPr>
                        <a:t>558</a:t>
                      </a:r>
                      <a:endParaRPr lang="en-GB" sz="2800">
                        <a:effectLst/>
                        <a:latin typeface="+mj-lt"/>
                        <a:ea typeface="Calibri" panose="020F0502020204030204" pitchFamily="34" charset="0"/>
                      </a:endParaRPr>
                    </a:p>
                  </a:txBody>
                  <a:tcPr marL="68580" marR="68580" marT="0" marB="0" anchor="b"/>
                </a:tc>
                <a:tc>
                  <a:txBody>
                    <a:bodyPr/>
                    <a:lstStyle/>
                    <a:p>
                      <a:pPr algn="ctr"/>
                      <a:r>
                        <a:rPr lang="en-GB" sz="2800">
                          <a:effectLst/>
                          <a:latin typeface="+mj-lt"/>
                        </a:rPr>
                        <a:t>406</a:t>
                      </a:r>
                      <a:endParaRPr lang="en-GB" sz="2800">
                        <a:effectLst/>
                        <a:latin typeface="+mj-lt"/>
                        <a:ea typeface="Calibri" panose="020F0502020204030204" pitchFamily="34" charset="0"/>
                      </a:endParaRPr>
                    </a:p>
                  </a:txBody>
                  <a:tcPr marL="68580" marR="68580" marT="0" marB="0" anchor="b"/>
                </a:tc>
                <a:tc>
                  <a:txBody>
                    <a:bodyPr/>
                    <a:lstStyle/>
                    <a:p>
                      <a:pPr algn="ctr"/>
                      <a:r>
                        <a:rPr lang="en-GB" sz="2800">
                          <a:effectLst/>
                          <a:latin typeface="+mj-lt"/>
                        </a:rPr>
                        <a:t>73%</a:t>
                      </a:r>
                      <a:endParaRPr lang="en-GB" sz="280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3726432052"/>
                  </a:ext>
                </a:extLst>
              </a:tr>
              <a:tr h="521367">
                <a:tc>
                  <a:txBody>
                    <a:bodyPr/>
                    <a:lstStyle/>
                    <a:p>
                      <a:pPr algn="r"/>
                      <a:r>
                        <a:rPr lang="en-GB" sz="2800">
                          <a:effectLst/>
                          <a:latin typeface="+mj-lt"/>
                        </a:rPr>
                        <a:t>Sep-21</a:t>
                      </a:r>
                      <a:endParaRPr lang="en-GB" sz="2800">
                        <a:effectLst/>
                        <a:latin typeface="+mj-lt"/>
                        <a:ea typeface="Calibri" panose="020F0502020204030204" pitchFamily="34" charset="0"/>
                      </a:endParaRPr>
                    </a:p>
                  </a:txBody>
                  <a:tcPr marL="68580" marR="68580" marT="0" marB="0" anchor="b"/>
                </a:tc>
                <a:tc>
                  <a:txBody>
                    <a:bodyPr/>
                    <a:lstStyle/>
                    <a:p>
                      <a:pPr algn="ctr"/>
                      <a:r>
                        <a:rPr lang="en-GB" sz="2800" dirty="0">
                          <a:effectLst/>
                          <a:latin typeface="+mj-lt"/>
                        </a:rPr>
                        <a:t>545</a:t>
                      </a:r>
                      <a:endParaRPr lang="en-GB" sz="2800" dirty="0">
                        <a:effectLst/>
                        <a:latin typeface="+mj-lt"/>
                        <a:ea typeface="Calibri" panose="020F0502020204030204" pitchFamily="34" charset="0"/>
                      </a:endParaRPr>
                    </a:p>
                  </a:txBody>
                  <a:tcPr marL="68580" marR="68580" marT="0" marB="0" anchor="b"/>
                </a:tc>
                <a:tc>
                  <a:txBody>
                    <a:bodyPr/>
                    <a:lstStyle/>
                    <a:p>
                      <a:pPr algn="ctr"/>
                      <a:r>
                        <a:rPr lang="en-GB" sz="2800">
                          <a:effectLst/>
                          <a:latin typeface="+mj-lt"/>
                        </a:rPr>
                        <a:t>342</a:t>
                      </a:r>
                      <a:endParaRPr lang="en-GB" sz="2800">
                        <a:effectLst/>
                        <a:latin typeface="+mj-lt"/>
                        <a:ea typeface="Calibri" panose="020F0502020204030204" pitchFamily="34" charset="0"/>
                      </a:endParaRPr>
                    </a:p>
                  </a:txBody>
                  <a:tcPr marL="68580" marR="68580" marT="0" marB="0" anchor="b"/>
                </a:tc>
                <a:tc>
                  <a:txBody>
                    <a:bodyPr/>
                    <a:lstStyle/>
                    <a:p>
                      <a:pPr algn="ctr"/>
                      <a:r>
                        <a:rPr lang="en-GB" sz="2800">
                          <a:effectLst/>
                          <a:latin typeface="+mj-lt"/>
                        </a:rPr>
                        <a:t>63%</a:t>
                      </a:r>
                      <a:endParaRPr lang="en-GB" sz="280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2192890771"/>
                  </a:ext>
                </a:extLst>
              </a:tr>
              <a:tr h="429869">
                <a:tc>
                  <a:txBody>
                    <a:bodyPr/>
                    <a:lstStyle/>
                    <a:p>
                      <a:endParaRPr lang="en-GB" sz="2800">
                        <a:effectLst/>
                        <a:latin typeface="+mj-lt"/>
                      </a:endParaRPr>
                    </a:p>
                  </a:txBody>
                  <a:tcPr marL="68580" marR="68580" marT="0" marB="0" anchor="b"/>
                </a:tc>
                <a:tc>
                  <a:txBody>
                    <a:bodyPr/>
                    <a:lstStyle/>
                    <a:p>
                      <a:endParaRPr lang="en-GB" sz="2800">
                        <a:effectLst/>
                        <a:latin typeface="+mj-lt"/>
                      </a:endParaRPr>
                    </a:p>
                  </a:txBody>
                  <a:tcPr marL="68580" marR="68580" marT="0" marB="0" anchor="b"/>
                </a:tc>
                <a:tc>
                  <a:txBody>
                    <a:bodyPr/>
                    <a:lstStyle/>
                    <a:p>
                      <a:endParaRPr lang="en-GB" sz="2800">
                        <a:effectLst/>
                        <a:latin typeface="+mj-lt"/>
                      </a:endParaRPr>
                    </a:p>
                  </a:txBody>
                  <a:tcPr marL="68580" marR="68580" marT="0" marB="0" anchor="b"/>
                </a:tc>
                <a:tc>
                  <a:txBody>
                    <a:bodyPr/>
                    <a:lstStyle/>
                    <a:p>
                      <a:endParaRPr lang="en-GB" sz="2800">
                        <a:effectLst/>
                        <a:latin typeface="+mj-lt"/>
                      </a:endParaRPr>
                    </a:p>
                  </a:txBody>
                  <a:tcPr marL="68580" marR="68580" marT="0" marB="0" anchor="b"/>
                </a:tc>
                <a:extLst>
                  <a:ext uri="{0D108BD9-81ED-4DB2-BD59-A6C34878D82A}">
                    <a16:rowId xmlns:a16="http://schemas.microsoft.com/office/drawing/2014/main" val="2814774762"/>
                  </a:ext>
                </a:extLst>
              </a:tr>
              <a:tr h="945713">
                <a:tc>
                  <a:txBody>
                    <a:bodyPr/>
                    <a:lstStyle/>
                    <a:p>
                      <a:r>
                        <a:rPr lang="en-GB" sz="2800">
                          <a:effectLst/>
                          <a:latin typeface="+mj-lt"/>
                        </a:rPr>
                        <a:t> </a:t>
                      </a:r>
                      <a:endParaRPr lang="en-GB" sz="2800">
                        <a:effectLst/>
                        <a:latin typeface="+mj-lt"/>
                        <a:ea typeface="Calibri" panose="020F0502020204030204" pitchFamily="34" charset="0"/>
                      </a:endParaRPr>
                    </a:p>
                  </a:txBody>
                  <a:tcPr marL="68580" marR="68580" marT="0" marB="0" anchor="b"/>
                </a:tc>
                <a:tc>
                  <a:txBody>
                    <a:bodyPr/>
                    <a:lstStyle/>
                    <a:p>
                      <a:pPr algn="ctr"/>
                      <a:r>
                        <a:rPr lang="en-GB" sz="2800" dirty="0">
                          <a:effectLst/>
                          <a:latin typeface="+mj-lt"/>
                        </a:rPr>
                        <a:t>All ChIN plans</a:t>
                      </a:r>
                      <a:endParaRPr lang="en-GB" sz="2800" dirty="0">
                        <a:effectLst/>
                        <a:latin typeface="+mj-lt"/>
                        <a:ea typeface="Calibri" panose="020F0502020204030204" pitchFamily="34" charset="0"/>
                      </a:endParaRPr>
                    </a:p>
                  </a:txBody>
                  <a:tcPr marL="68580" marR="68580" marT="0" marB="0" anchor="b"/>
                </a:tc>
                <a:tc gridSpan="2">
                  <a:txBody>
                    <a:bodyPr/>
                    <a:lstStyle/>
                    <a:p>
                      <a:pPr algn="ctr"/>
                      <a:r>
                        <a:rPr lang="en-GB" sz="2800">
                          <a:effectLst/>
                          <a:latin typeface="+mj-lt"/>
                        </a:rPr>
                        <a:t>N1 Abuse &amp; Neglect</a:t>
                      </a:r>
                      <a:endParaRPr lang="en-GB" sz="2800">
                        <a:effectLst/>
                        <a:latin typeface="+mj-lt"/>
                        <a:ea typeface="Calibri" panose="020F0502020204030204" pitchFamily="34" charset="0"/>
                      </a:endParaRPr>
                    </a:p>
                  </a:txBody>
                  <a:tcPr marL="68580" marR="68580" marT="0" marB="0" anchor="b"/>
                </a:tc>
                <a:tc hMerge="1">
                  <a:txBody>
                    <a:bodyPr/>
                    <a:lstStyle/>
                    <a:p>
                      <a:endParaRPr lang="en-GB"/>
                    </a:p>
                  </a:txBody>
                  <a:tcPr/>
                </a:tc>
                <a:extLst>
                  <a:ext uri="{0D108BD9-81ED-4DB2-BD59-A6C34878D82A}">
                    <a16:rowId xmlns:a16="http://schemas.microsoft.com/office/drawing/2014/main" val="1969919359"/>
                  </a:ext>
                </a:extLst>
              </a:tr>
              <a:tr h="521367">
                <a:tc>
                  <a:txBody>
                    <a:bodyPr/>
                    <a:lstStyle/>
                    <a:p>
                      <a:pPr algn="r"/>
                      <a:r>
                        <a:rPr lang="en-GB" sz="2800">
                          <a:effectLst/>
                          <a:latin typeface="+mj-lt"/>
                        </a:rPr>
                        <a:t>Aug-20</a:t>
                      </a:r>
                      <a:endParaRPr lang="en-GB" sz="2800">
                        <a:effectLst/>
                        <a:latin typeface="+mj-lt"/>
                        <a:ea typeface="Calibri" panose="020F0502020204030204" pitchFamily="34" charset="0"/>
                      </a:endParaRPr>
                    </a:p>
                  </a:txBody>
                  <a:tcPr marL="68580" marR="68580" marT="0" marB="0" anchor="b"/>
                </a:tc>
                <a:tc>
                  <a:txBody>
                    <a:bodyPr/>
                    <a:lstStyle/>
                    <a:p>
                      <a:pPr algn="ctr"/>
                      <a:r>
                        <a:rPr lang="en-GB" sz="2800">
                          <a:effectLst/>
                          <a:latin typeface="+mj-lt"/>
                        </a:rPr>
                        <a:t>1530</a:t>
                      </a:r>
                      <a:endParaRPr lang="en-GB" sz="2800">
                        <a:effectLst/>
                        <a:latin typeface="+mj-lt"/>
                        <a:ea typeface="Calibri" panose="020F0502020204030204" pitchFamily="34" charset="0"/>
                      </a:endParaRPr>
                    </a:p>
                  </a:txBody>
                  <a:tcPr marL="68580" marR="68580" marT="0" marB="0" anchor="b"/>
                </a:tc>
                <a:tc>
                  <a:txBody>
                    <a:bodyPr/>
                    <a:lstStyle/>
                    <a:p>
                      <a:pPr algn="ctr"/>
                      <a:r>
                        <a:rPr lang="en-GB" sz="2800">
                          <a:effectLst/>
                          <a:latin typeface="+mj-lt"/>
                        </a:rPr>
                        <a:t>577</a:t>
                      </a:r>
                      <a:endParaRPr lang="en-GB" sz="2800">
                        <a:effectLst/>
                        <a:latin typeface="+mj-lt"/>
                        <a:ea typeface="Calibri" panose="020F0502020204030204" pitchFamily="34" charset="0"/>
                      </a:endParaRPr>
                    </a:p>
                  </a:txBody>
                  <a:tcPr marL="68580" marR="68580" marT="0" marB="0" anchor="b"/>
                </a:tc>
                <a:tc>
                  <a:txBody>
                    <a:bodyPr/>
                    <a:lstStyle/>
                    <a:p>
                      <a:pPr algn="ctr"/>
                      <a:r>
                        <a:rPr lang="en-GB" sz="2800">
                          <a:effectLst/>
                          <a:latin typeface="+mj-lt"/>
                        </a:rPr>
                        <a:t>38%</a:t>
                      </a:r>
                      <a:endParaRPr lang="en-GB" sz="280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3652936044"/>
                  </a:ext>
                </a:extLst>
              </a:tr>
              <a:tr h="547435">
                <a:tc>
                  <a:txBody>
                    <a:bodyPr/>
                    <a:lstStyle/>
                    <a:p>
                      <a:pPr algn="r"/>
                      <a:r>
                        <a:rPr lang="en-GB" sz="2800">
                          <a:effectLst/>
                          <a:latin typeface="+mj-lt"/>
                        </a:rPr>
                        <a:t>Sep-21</a:t>
                      </a:r>
                      <a:endParaRPr lang="en-GB" sz="2800">
                        <a:effectLst/>
                        <a:latin typeface="+mj-lt"/>
                        <a:ea typeface="Calibri" panose="020F0502020204030204" pitchFamily="34" charset="0"/>
                      </a:endParaRPr>
                    </a:p>
                  </a:txBody>
                  <a:tcPr marL="68580" marR="68580" marT="0" marB="0" anchor="b"/>
                </a:tc>
                <a:tc>
                  <a:txBody>
                    <a:bodyPr/>
                    <a:lstStyle/>
                    <a:p>
                      <a:pPr algn="ctr"/>
                      <a:r>
                        <a:rPr lang="en-GB" sz="2800">
                          <a:effectLst/>
                          <a:latin typeface="+mj-lt"/>
                        </a:rPr>
                        <a:t>1351</a:t>
                      </a:r>
                      <a:endParaRPr lang="en-GB" sz="2800">
                        <a:effectLst/>
                        <a:latin typeface="+mj-lt"/>
                        <a:ea typeface="Calibri" panose="020F0502020204030204" pitchFamily="34" charset="0"/>
                      </a:endParaRPr>
                    </a:p>
                  </a:txBody>
                  <a:tcPr marL="68580" marR="68580" marT="0" marB="0" anchor="b"/>
                </a:tc>
                <a:tc>
                  <a:txBody>
                    <a:bodyPr/>
                    <a:lstStyle/>
                    <a:p>
                      <a:pPr algn="ctr"/>
                      <a:r>
                        <a:rPr lang="en-GB" sz="2800">
                          <a:effectLst/>
                          <a:latin typeface="+mj-lt"/>
                        </a:rPr>
                        <a:t>680</a:t>
                      </a:r>
                      <a:endParaRPr lang="en-GB" sz="2800">
                        <a:effectLst/>
                        <a:latin typeface="+mj-lt"/>
                        <a:ea typeface="Calibri" panose="020F0502020204030204" pitchFamily="34" charset="0"/>
                      </a:endParaRPr>
                    </a:p>
                  </a:txBody>
                  <a:tcPr marL="68580" marR="68580" marT="0" marB="0" anchor="b"/>
                </a:tc>
                <a:tc>
                  <a:txBody>
                    <a:bodyPr/>
                    <a:lstStyle/>
                    <a:p>
                      <a:pPr algn="ctr"/>
                      <a:r>
                        <a:rPr lang="en-GB" sz="2800" dirty="0">
                          <a:effectLst/>
                          <a:latin typeface="+mj-lt"/>
                        </a:rPr>
                        <a:t>50%</a:t>
                      </a:r>
                      <a:endParaRPr lang="en-GB" sz="2800" dirty="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1959107271"/>
                  </a:ext>
                </a:extLst>
              </a:tr>
            </a:tbl>
          </a:graphicData>
        </a:graphic>
      </p:graphicFrame>
    </p:spTree>
    <p:extLst>
      <p:ext uri="{BB962C8B-B14F-4D97-AF65-F5344CB8AC3E}">
        <p14:creationId xmlns:p14="http://schemas.microsoft.com/office/powerpoint/2010/main" val="185041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B1012-DB28-452E-BC58-ED7735E0ED4D}"/>
              </a:ext>
            </a:extLst>
          </p:cNvPr>
          <p:cNvSpPr>
            <a:spLocks noGrp="1"/>
          </p:cNvSpPr>
          <p:nvPr>
            <p:ph type="title"/>
          </p:nvPr>
        </p:nvSpPr>
        <p:spPr>
          <a:xfrm>
            <a:off x="0" y="36032"/>
            <a:ext cx="4074993" cy="4461163"/>
          </a:xfrm>
        </p:spPr>
        <p:txBody>
          <a:bodyPr>
            <a:normAutofit/>
          </a:bodyPr>
          <a:lstStyle/>
          <a:p>
            <a:br>
              <a:rPr lang="en-US" sz="3200" dirty="0">
                <a:solidFill>
                  <a:schemeClr val="bg1"/>
                </a:solidFill>
              </a:rPr>
            </a:br>
            <a:endParaRPr lang="en-GB" sz="3100" dirty="0">
              <a:solidFill>
                <a:schemeClr val="bg1"/>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E06AE1-165C-45EF-B2E8-4CB6294B6527}"/>
              </a:ext>
            </a:extLst>
          </p:cNvPr>
          <p:cNvSpPr>
            <a:spLocks noGrp="1"/>
          </p:cNvSpPr>
          <p:nvPr>
            <p:ph idx="1"/>
          </p:nvPr>
        </p:nvSpPr>
        <p:spPr>
          <a:xfrm>
            <a:off x="4447308" y="591344"/>
            <a:ext cx="6906491" cy="5585619"/>
          </a:xfrm>
        </p:spPr>
        <p:txBody>
          <a:bodyPr anchor="ct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9" name="Rectangle 8">
            <a:extLst>
              <a:ext uri="{FF2B5EF4-FFF2-40B4-BE49-F238E27FC236}">
                <a16:creationId xmlns:a16="http://schemas.microsoft.com/office/drawing/2014/main" id="{561AFDCF-A23D-409F-AD9E-00C451DFE4D3}"/>
              </a:ext>
            </a:extLst>
          </p:cNvPr>
          <p:cNvSpPr/>
          <p:nvPr/>
        </p:nvSpPr>
        <p:spPr>
          <a:xfrm>
            <a:off x="0" y="0"/>
            <a:ext cx="6174297" cy="6858000"/>
          </a:xfrm>
          <a:prstGeom prst="rect">
            <a:avLst/>
          </a:prstGeom>
          <a:solidFill>
            <a:schemeClr val="accent2">
              <a:lumMod val="60000"/>
              <a:lumOff val="40000"/>
            </a:schemeClr>
          </a:solidFill>
          <a:ln>
            <a:solidFill>
              <a:schemeClr val="tx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GB" dirty="0"/>
          </a:p>
        </p:txBody>
      </p:sp>
      <p:graphicFrame>
        <p:nvGraphicFramePr>
          <p:cNvPr id="11" name="Content Placeholder 2">
            <a:extLst>
              <a:ext uri="{FF2B5EF4-FFF2-40B4-BE49-F238E27FC236}">
                <a16:creationId xmlns:a16="http://schemas.microsoft.com/office/drawing/2014/main" id="{5045DCB2-8DF5-4F65-B7BC-7BEB91CBCF9B}"/>
              </a:ext>
            </a:extLst>
          </p:cNvPr>
          <p:cNvGraphicFramePr>
            <a:graphicFrameLocks/>
          </p:cNvGraphicFramePr>
          <p:nvPr>
            <p:extLst>
              <p:ext uri="{D42A27DB-BD31-4B8C-83A1-F6EECF244321}">
                <p14:modId xmlns:p14="http://schemas.microsoft.com/office/powerpoint/2010/main" val="539468383"/>
              </p:ext>
            </p:extLst>
          </p:nvPr>
        </p:nvGraphicFramePr>
        <p:xfrm>
          <a:off x="124573" y="1849189"/>
          <a:ext cx="5370042" cy="4742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F8AA49AD-CCD1-48E3-9260-3754DAFC42AD}"/>
              </a:ext>
            </a:extLst>
          </p:cNvPr>
          <p:cNvSpPr/>
          <p:nvPr/>
        </p:nvSpPr>
        <p:spPr>
          <a:xfrm>
            <a:off x="6295822" y="1298753"/>
            <a:ext cx="5893129" cy="555924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Arial" panose="020B0604020202020204" pitchFamily="34" charset="0"/>
              <a:buChar char="•"/>
            </a:pPr>
            <a:r>
              <a:rPr lang="en-GB" sz="2200" dirty="0">
                <a:solidFill>
                  <a:schemeClr val="tx1"/>
                </a:solidFill>
                <a:latin typeface="+mj-lt"/>
              </a:rPr>
              <a:t>4 Systemic Training Sessions</a:t>
            </a:r>
          </a:p>
          <a:p>
            <a:pPr marL="285750" indent="-285750">
              <a:lnSpc>
                <a:spcPct val="200000"/>
              </a:lnSpc>
              <a:buFont typeface="Arial" panose="020B0604020202020204" pitchFamily="34" charset="0"/>
              <a:buChar char="•"/>
            </a:pPr>
            <a:r>
              <a:rPr lang="en-GB" sz="2200" dirty="0">
                <a:solidFill>
                  <a:schemeClr val="tx1"/>
                </a:solidFill>
                <a:latin typeface="+mj-lt"/>
              </a:rPr>
              <a:t>Across 3 Teams</a:t>
            </a:r>
          </a:p>
          <a:p>
            <a:pPr marL="285750" indent="-285750">
              <a:lnSpc>
                <a:spcPct val="200000"/>
              </a:lnSpc>
              <a:buFont typeface="Arial" panose="020B0604020202020204" pitchFamily="34" charset="0"/>
              <a:buChar char="•"/>
            </a:pPr>
            <a:r>
              <a:rPr lang="en-GB" sz="2200" dirty="0">
                <a:solidFill>
                  <a:schemeClr val="tx1"/>
                </a:solidFill>
                <a:latin typeface="+mj-lt"/>
              </a:rPr>
              <a:t>To + 43 Staff Members</a:t>
            </a:r>
          </a:p>
          <a:p>
            <a:pPr marL="285750" indent="-285750">
              <a:lnSpc>
                <a:spcPct val="200000"/>
              </a:lnSpc>
              <a:buFont typeface="Arial" panose="020B0604020202020204" pitchFamily="34" charset="0"/>
              <a:buChar char="•"/>
            </a:pPr>
            <a:r>
              <a:rPr lang="en-GB" sz="2200" dirty="0">
                <a:solidFill>
                  <a:schemeClr val="tx1"/>
                </a:solidFill>
                <a:latin typeface="+mj-lt"/>
              </a:rPr>
              <a:t>Delivering +33 ongoing Systemic Supervisions</a:t>
            </a:r>
          </a:p>
          <a:p>
            <a:pPr marL="285750" indent="-285750">
              <a:lnSpc>
                <a:spcPct val="200000"/>
              </a:lnSpc>
              <a:buFont typeface="Arial" panose="020B0604020202020204" pitchFamily="34" charset="0"/>
              <a:buChar char="•"/>
            </a:pPr>
            <a:r>
              <a:rPr lang="en-GB" sz="2200" dirty="0">
                <a:solidFill>
                  <a:schemeClr val="tx1"/>
                </a:solidFill>
                <a:latin typeface="+mj-lt"/>
              </a:rPr>
              <a:t>Covering + 100 Children </a:t>
            </a:r>
          </a:p>
        </p:txBody>
      </p:sp>
      <p:sp>
        <p:nvSpPr>
          <p:cNvPr id="13" name="Rectangle 12">
            <a:extLst>
              <a:ext uri="{FF2B5EF4-FFF2-40B4-BE49-F238E27FC236}">
                <a16:creationId xmlns:a16="http://schemas.microsoft.com/office/drawing/2014/main" id="{F2224FA0-42FD-46C5-A9A8-657B1A8D0C93}"/>
              </a:ext>
            </a:extLst>
          </p:cNvPr>
          <p:cNvSpPr/>
          <p:nvPr/>
        </p:nvSpPr>
        <p:spPr>
          <a:xfrm>
            <a:off x="6295822" y="0"/>
            <a:ext cx="5893129" cy="175329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mj-lt"/>
              </a:rPr>
              <a:t>Delivery Within Children’s Disability</a:t>
            </a:r>
          </a:p>
        </p:txBody>
      </p:sp>
      <p:sp>
        <p:nvSpPr>
          <p:cNvPr id="15" name="Arrow: Right 14">
            <a:extLst>
              <a:ext uri="{FF2B5EF4-FFF2-40B4-BE49-F238E27FC236}">
                <a16:creationId xmlns:a16="http://schemas.microsoft.com/office/drawing/2014/main" id="{21148571-80AF-4AD8-9812-A2FB90B9A0CE}"/>
              </a:ext>
            </a:extLst>
          </p:cNvPr>
          <p:cNvSpPr/>
          <p:nvPr/>
        </p:nvSpPr>
        <p:spPr>
          <a:xfrm rot="7633892">
            <a:off x="3659828" y="4510879"/>
            <a:ext cx="583096" cy="23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9FE88B5F-A0E0-4287-BE46-6E035E71724D}"/>
              </a:ext>
            </a:extLst>
          </p:cNvPr>
          <p:cNvSpPr/>
          <p:nvPr/>
        </p:nvSpPr>
        <p:spPr>
          <a:xfrm rot="13475254">
            <a:off x="1454587" y="4496194"/>
            <a:ext cx="583096" cy="23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F02D6BC7-D5E8-4609-977E-02FB2C73F63D}"/>
              </a:ext>
            </a:extLst>
          </p:cNvPr>
          <p:cNvSpPr/>
          <p:nvPr/>
        </p:nvSpPr>
        <p:spPr>
          <a:xfrm>
            <a:off x="2518046" y="2531673"/>
            <a:ext cx="583096" cy="23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D892E27-5D3A-4153-9DFE-49A8EA2C9FA5}"/>
              </a:ext>
            </a:extLst>
          </p:cNvPr>
          <p:cNvSpPr/>
          <p:nvPr/>
        </p:nvSpPr>
        <p:spPr>
          <a:xfrm>
            <a:off x="0" y="0"/>
            <a:ext cx="6174297" cy="175329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mj-lt"/>
              </a:rPr>
              <a:t>Systemic Supervision</a:t>
            </a:r>
          </a:p>
        </p:txBody>
      </p:sp>
    </p:spTree>
    <p:extLst>
      <p:ext uri="{BB962C8B-B14F-4D97-AF65-F5344CB8AC3E}">
        <p14:creationId xmlns:p14="http://schemas.microsoft.com/office/powerpoint/2010/main" val="2605538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B1012-DB28-452E-BC58-ED7735E0ED4D}"/>
              </a:ext>
            </a:extLst>
          </p:cNvPr>
          <p:cNvSpPr>
            <a:spLocks noGrp="1"/>
          </p:cNvSpPr>
          <p:nvPr>
            <p:ph type="title"/>
          </p:nvPr>
        </p:nvSpPr>
        <p:spPr>
          <a:xfrm>
            <a:off x="0" y="36032"/>
            <a:ext cx="4074993" cy="4461163"/>
          </a:xfrm>
        </p:spPr>
        <p:txBody>
          <a:bodyPr>
            <a:normAutofit/>
          </a:bodyPr>
          <a:lstStyle/>
          <a:p>
            <a:br>
              <a:rPr lang="en-US" sz="3200" dirty="0">
                <a:solidFill>
                  <a:schemeClr val="bg1"/>
                </a:solidFill>
              </a:rPr>
            </a:br>
            <a:endParaRPr lang="en-GB" sz="3100" dirty="0">
              <a:solidFill>
                <a:schemeClr val="bg1"/>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E06AE1-165C-45EF-B2E8-4CB6294B6527}"/>
              </a:ext>
            </a:extLst>
          </p:cNvPr>
          <p:cNvSpPr>
            <a:spLocks noGrp="1"/>
          </p:cNvSpPr>
          <p:nvPr>
            <p:ph idx="1"/>
          </p:nvPr>
        </p:nvSpPr>
        <p:spPr>
          <a:xfrm>
            <a:off x="4447308" y="591344"/>
            <a:ext cx="6906491" cy="5585619"/>
          </a:xfrm>
        </p:spPr>
        <p:txBody>
          <a:bodyPr anchor="ct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20" name="Picture 19" descr="A picture containing text, table, indoor&#10;&#10;Description automatically generated">
            <a:extLst>
              <a:ext uri="{FF2B5EF4-FFF2-40B4-BE49-F238E27FC236}">
                <a16:creationId xmlns:a16="http://schemas.microsoft.com/office/drawing/2014/main" id="{E9AB1AC6-DB94-46F1-B242-AF37244F49E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209" r="6273" b="-1"/>
          <a:stretch/>
        </p:blipFill>
        <p:spPr>
          <a:xfrm>
            <a:off x="12296" y="-26648"/>
            <a:ext cx="3589176" cy="2455479"/>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22" name="TextBox 21">
            <a:extLst>
              <a:ext uri="{FF2B5EF4-FFF2-40B4-BE49-F238E27FC236}">
                <a16:creationId xmlns:a16="http://schemas.microsoft.com/office/drawing/2014/main" id="{B95F9813-BEFD-4031-B922-5812AC6E1B98}"/>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picpedia.org/post-it-note/c/case-study.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pic>
        <p:nvPicPr>
          <p:cNvPr id="23" name="Picture 22" descr="A blue and white flag&#10;&#10;Description automatically generated">
            <a:extLst>
              <a:ext uri="{FF2B5EF4-FFF2-40B4-BE49-F238E27FC236}">
                <a16:creationId xmlns:a16="http://schemas.microsoft.com/office/drawing/2014/main" id="{39AB4032-67C9-4455-A86F-2458C2600AE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44" y="5282233"/>
            <a:ext cx="2523172" cy="1593164"/>
          </a:xfrm>
          <a:prstGeom prst="rect">
            <a:avLst/>
          </a:prstGeom>
        </p:spPr>
      </p:pic>
      <p:pic>
        <p:nvPicPr>
          <p:cNvPr id="24" name="Picture 23">
            <a:extLst>
              <a:ext uri="{FF2B5EF4-FFF2-40B4-BE49-F238E27FC236}">
                <a16:creationId xmlns:a16="http://schemas.microsoft.com/office/drawing/2014/main" id="{B366109A-8069-4E12-8264-4B7DC743127C}"/>
              </a:ext>
            </a:extLst>
          </p:cNvPr>
          <p:cNvPicPr>
            <a:picLocks noChangeAspect="1"/>
          </p:cNvPicPr>
          <p:nvPr/>
        </p:nvPicPr>
        <p:blipFill>
          <a:blip r:embed="rId7"/>
          <a:stretch>
            <a:fillRect/>
          </a:stretch>
        </p:blipFill>
        <p:spPr>
          <a:xfrm>
            <a:off x="10083567" y="0"/>
            <a:ext cx="1992299" cy="1510018"/>
          </a:xfrm>
          <a:prstGeom prst="rect">
            <a:avLst/>
          </a:prstGeom>
        </p:spPr>
      </p:pic>
      <p:sp>
        <p:nvSpPr>
          <p:cNvPr id="25" name="Content Placeholder 2">
            <a:extLst>
              <a:ext uri="{FF2B5EF4-FFF2-40B4-BE49-F238E27FC236}">
                <a16:creationId xmlns:a16="http://schemas.microsoft.com/office/drawing/2014/main" id="{65327C8B-AD5B-4F9E-91E8-D11F3CD6CCF7}"/>
              </a:ext>
            </a:extLst>
          </p:cNvPr>
          <p:cNvSpPr txBox="1">
            <a:spLocks/>
          </p:cNvSpPr>
          <p:nvPr/>
        </p:nvSpPr>
        <p:spPr>
          <a:xfrm>
            <a:off x="4120020" y="1057013"/>
            <a:ext cx="6906491" cy="523898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latin typeface="+mj-lt"/>
              </a:rPr>
              <a:t>40 case studies submitted</a:t>
            </a:r>
          </a:p>
          <a:p>
            <a:r>
              <a:rPr lang="en-GB" sz="1800" dirty="0">
                <a:latin typeface="+mj-lt"/>
              </a:rPr>
              <a:t>All across CSC and Health – forensic detail – passion/tenacity  for practice – increase use of tools/photos and more informed – child centred approach. MI visible  </a:t>
            </a:r>
          </a:p>
          <a:p>
            <a:r>
              <a:rPr lang="en-GB" sz="1800" dirty="0">
                <a:latin typeface="+mj-lt"/>
              </a:rPr>
              <a:t>Thresholds and evidence base still an issue – as is language and perception of parental strengths but an improving picture </a:t>
            </a:r>
          </a:p>
          <a:p>
            <a:r>
              <a:rPr lang="en-GB" sz="1800" dirty="0">
                <a:latin typeface="+mj-lt"/>
              </a:rPr>
              <a:t>Missed opportunities present – FGC, connected people and therapy Teenage Pathways established across trusts and evidence of good liaison between services identified</a:t>
            </a:r>
          </a:p>
          <a:p>
            <a:r>
              <a:rPr lang="en-GB" sz="1800" dirty="0">
                <a:latin typeface="+mj-lt"/>
              </a:rPr>
              <a:t>Communication across multiple teams improved – use of Professional only meetings and presence on multi-agency panels to discuss intervention with families </a:t>
            </a:r>
          </a:p>
          <a:p>
            <a:r>
              <a:rPr lang="en-GB" sz="1800" dirty="0">
                <a:latin typeface="+mj-lt"/>
              </a:rPr>
              <a:t>Developing a lead professional role to coordinate and liaise with parents/carers and help navigate health systems.</a:t>
            </a:r>
          </a:p>
          <a:p>
            <a:r>
              <a:rPr lang="en-GB" sz="1800" dirty="0">
                <a:latin typeface="+mj-lt"/>
              </a:rPr>
              <a:t>One example of exploitation specialist nurse ,became key worker and worked alongside health services ,REOC, young person and family to increase positive outcomes.</a:t>
            </a:r>
          </a:p>
          <a:p>
            <a:r>
              <a:rPr lang="en-GB" sz="1800" dirty="0">
                <a:latin typeface="+mj-lt"/>
              </a:rPr>
              <a:t>All trusts have ‘was not brought guidance’ and evidenced use of this in cases where children not able to access health care</a:t>
            </a:r>
          </a:p>
          <a:p>
            <a:r>
              <a:rPr lang="en-GB" sz="1800" dirty="0">
                <a:latin typeface="+mj-lt"/>
              </a:rPr>
              <a:t>Contextual safeguarding recognised in case work when working with complex cases.</a:t>
            </a:r>
          </a:p>
          <a:p>
            <a:pPr marL="0" indent="0">
              <a:buFont typeface="Arial" panose="020B0604020202020204" pitchFamily="34" charset="0"/>
              <a:buNone/>
            </a:pPr>
            <a:endParaRPr lang="en-GB" sz="1800" dirty="0"/>
          </a:p>
          <a:p>
            <a:pPr marL="0" indent="0">
              <a:buFont typeface="Arial" panose="020B0604020202020204" pitchFamily="34" charset="0"/>
              <a:buNone/>
            </a:pPr>
            <a:endParaRPr lang="en-GB" sz="1800" dirty="0"/>
          </a:p>
        </p:txBody>
      </p:sp>
      <p:sp>
        <p:nvSpPr>
          <p:cNvPr id="26" name="TextBox 25">
            <a:extLst>
              <a:ext uri="{FF2B5EF4-FFF2-40B4-BE49-F238E27FC236}">
                <a16:creationId xmlns:a16="http://schemas.microsoft.com/office/drawing/2014/main" id="{F29D0142-D097-407F-9F89-63E94919ABBB}"/>
              </a:ext>
            </a:extLst>
          </p:cNvPr>
          <p:cNvSpPr txBox="1"/>
          <p:nvPr/>
        </p:nvSpPr>
        <p:spPr>
          <a:xfrm>
            <a:off x="7144" y="2824403"/>
            <a:ext cx="6097554" cy="1569660"/>
          </a:xfrm>
          <a:prstGeom prst="rect">
            <a:avLst/>
          </a:prstGeom>
          <a:noFill/>
        </p:spPr>
        <p:txBody>
          <a:bodyPr wrap="square">
            <a:spAutoFit/>
          </a:bodyPr>
          <a:lstStyle/>
          <a:p>
            <a:r>
              <a:rPr lang="en-GB" sz="4800" dirty="0">
                <a:solidFill>
                  <a:schemeClr val="bg1"/>
                </a:solidFill>
                <a:latin typeface="+mj-lt"/>
              </a:rPr>
              <a:t>What case </a:t>
            </a:r>
          </a:p>
          <a:p>
            <a:r>
              <a:rPr lang="en-GB" sz="4800" dirty="0">
                <a:solidFill>
                  <a:schemeClr val="bg1"/>
                </a:solidFill>
                <a:latin typeface="+mj-lt"/>
              </a:rPr>
              <a:t>studies told us: </a:t>
            </a:r>
          </a:p>
        </p:txBody>
      </p:sp>
    </p:spTree>
    <p:extLst>
      <p:ext uri="{BB962C8B-B14F-4D97-AF65-F5344CB8AC3E}">
        <p14:creationId xmlns:p14="http://schemas.microsoft.com/office/powerpoint/2010/main" val="2031284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B1012-DB28-452E-BC58-ED7735E0ED4D}"/>
              </a:ext>
            </a:extLst>
          </p:cNvPr>
          <p:cNvSpPr>
            <a:spLocks noGrp="1"/>
          </p:cNvSpPr>
          <p:nvPr>
            <p:ph type="title"/>
          </p:nvPr>
        </p:nvSpPr>
        <p:spPr>
          <a:xfrm>
            <a:off x="0" y="36032"/>
            <a:ext cx="4074993" cy="4461163"/>
          </a:xfrm>
        </p:spPr>
        <p:txBody>
          <a:bodyPr>
            <a:normAutofit/>
          </a:bodyPr>
          <a:lstStyle/>
          <a:p>
            <a:br>
              <a:rPr lang="en-US" sz="3200" dirty="0">
                <a:solidFill>
                  <a:schemeClr val="bg1"/>
                </a:solidFill>
              </a:rPr>
            </a:br>
            <a:endParaRPr lang="en-GB" sz="3100" dirty="0">
              <a:solidFill>
                <a:schemeClr val="bg1"/>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E06AE1-165C-45EF-B2E8-4CB6294B6527}"/>
              </a:ext>
            </a:extLst>
          </p:cNvPr>
          <p:cNvSpPr>
            <a:spLocks noGrp="1"/>
          </p:cNvSpPr>
          <p:nvPr>
            <p:ph idx="1"/>
          </p:nvPr>
        </p:nvSpPr>
        <p:spPr>
          <a:xfrm>
            <a:off x="4447308" y="591344"/>
            <a:ext cx="6906491" cy="5585619"/>
          </a:xfrm>
        </p:spPr>
        <p:txBody>
          <a:bodyPr anchor="ct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26" name="TextBox 25">
            <a:extLst>
              <a:ext uri="{FF2B5EF4-FFF2-40B4-BE49-F238E27FC236}">
                <a16:creationId xmlns:a16="http://schemas.microsoft.com/office/drawing/2014/main" id="{F29D0142-D097-407F-9F89-63E94919ABBB}"/>
              </a:ext>
            </a:extLst>
          </p:cNvPr>
          <p:cNvSpPr txBox="1"/>
          <p:nvPr/>
        </p:nvSpPr>
        <p:spPr>
          <a:xfrm>
            <a:off x="37699" y="1968401"/>
            <a:ext cx="4083433" cy="3539430"/>
          </a:xfrm>
          <a:prstGeom prst="rect">
            <a:avLst/>
          </a:prstGeom>
          <a:noFill/>
        </p:spPr>
        <p:txBody>
          <a:bodyPr wrap="square">
            <a:spAutoFit/>
          </a:bodyPr>
          <a:lstStyle/>
          <a:p>
            <a:r>
              <a:rPr lang="en-GB" sz="2800" dirty="0">
                <a:solidFill>
                  <a:schemeClr val="bg1"/>
                </a:solidFill>
                <a:latin typeface="+mj-lt"/>
              </a:rPr>
              <a:t>Neglect Task and Finish group developed a Neglect tool Kit : Adolescent Aide Memoire, Neglect Pathway and Five points of Neglect Poster – and at a glance prompt</a:t>
            </a:r>
            <a:br>
              <a:rPr lang="en-GB" sz="2800" dirty="0">
                <a:solidFill>
                  <a:schemeClr val="bg1"/>
                </a:solidFill>
                <a:latin typeface="+mj-lt"/>
                <a:cs typeface="Calibri"/>
              </a:rPr>
            </a:br>
            <a:endParaRPr lang="en-GB" sz="2800" dirty="0">
              <a:solidFill>
                <a:schemeClr val="bg1"/>
              </a:solidFill>
              <a:latin typeface="+mj-lt"/>
            </a:endParaRPr>
          </a:p>
        </p:txBody>
      </p:sp>
      <p:graphicFrame>
        <p:nvGraphicFramePr>
          <p:cNvPr id="13" name="Content Placeholder 3">
            <a:extLst>
              <a:ext uri="{FF2B5EF4-FFF2-40B4-BE49-F238E27FC236}">
                <a16:creationId xmlns:a16="http://schemas.microsoft.com/office/drawing/2014/main" id="{62F20153-3600-4524-AB3C-E2F314DA915B}"/>
              </a:ext>
            </a:extLst>
          </p:cNvPr>
          <p:cNvGraphicFramePr>
            <a:graphicFrameLocks noChangeAspect="1"/>
          </p:cNvGraphicFramePr>
          <p:nvPr>
            <p:extLst>
              <p:ext uri="{D42A27DB-BD31-4B8C-83A1-F6EECF244321}">
                <p14:modId xmlns:p14="http://schemas.microsoft.com/office/powerpoint/2010/main" val="797730211"/>
              </p:ext>
            </p:extLst>
          </p:nvPr>
        </p:nvGraphicFramePr>
        <p:xfrm>
          <a:off x="4167272" y="0"/>
          <a:ext cx="8021680" cy="6857999"/>
        </p:xfrm>
        <a:graphic>
          <a:graphicData uri="http://schemas.openxmlformats.org/presentationml/2006/ole">
            <mc:AlternateContent xmlns:mc="http://schemas.openxmlformats.org/markup-compatibility/2006">
              <mc:Choice xmlns:v="urn:schemas-microsoft-com:vml" Requires="v">
                <p:oleObj name="Acrobat Document" r:id="rId2" imgW="11344214" imgH="8019819" progId="AcroExch.Document.DC">
                  <p:embed/>
                </p:oleObj>
              </mc:Choice>
              <mc:Fallback>
                <p:oleObj name="Acrobat Document" r:id="rId2" imgW="11344214" imgH="8019819" progId="AcroExch.Document.DC">
                  <p:embed/>
                  <p:pic>
                    <p:nvPicPr>
                      <p:cNvPr id="13" name="Content Placeholder 3">
                        <a:extLst>
                          <a:ext uri="{FF2B5EF4-FFF2-40B4-BE49-F238E27FC236}">
                            <a16:creationId xmlns:a16="http://schemas.microsoft.com/office/drawing/2014/main" id="{62F20153-3600-4524-AB3C-E2F314DA915B}"/>
                          </a:ext>
                        </a:extLst>
                      </p:cNvPr>
                      <p:cNvPicPr/>
                      <p:nvPr/>
                    </p:nvPicPr>
                    <p:blipFill>
                      <a:blip r:embed="rId3"/>
                      <a:stretch>
                        <a:fillRect/>
                      </a:stretch>
                    </p:blipFill>
                    <p:spPr>
                      <a:xfrm>
                        <a:off x="4167272" y="0"/>
                        <a:ext cx="8021680" cy="6857999"/>
                      </a:xfrm>
                      <a:prstGeom prst="rect">
                        <a:avLst/>
                      </a:prstGeom>
                    </p:spPr>
                  </p:pic>
                </p:oleObj>
              </mc:Fallback>
            </mc:AlternateContent>
          </a:graphicData>
        </a:graphic>
      </p:graphicFrame>
    </p:spTree>
    <p:extLst>
      <p:ext uri="{BB962C8B-B14F-4D97-AF65-F5344CB8AC3E}">
        <p14:creationId xmlns:p14="http://schemas.microsoft.com/office/powerpoint/2010/main" val="2290456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B1012-DB28-452E-BC58-ED7735E0ED4D}"/>
              </a:ext>
            </a:extLst>
          </p:cNvPr>
          <p:cNvSpPr>
            <a:spLocks noGrp="1"/>
          </p:cNvSpPr>
          <p:nvPr>
            <p:ph type="title"/>
          </p:nvPr>
        </p:nvSpPr>
        <p:spPr>
          <a:xfrm>
            <a:off x="0" y="36032"/>
            <a:ext cx="4074993" cy="4461163"/>
          </a:xfrm>
        </p:spPr>
        <p:txBody>
          <a:bodyPr>
            <a:normAutofit/>
          </a:bodyPr>
          <a:lstStyle/>
          <a:p>
            <a:br>
              <a:rPr lang="en-US" sz="3200" dirty="0">
                <a:solidFill>
                  <a:schemeClr val="bg1"/>
                </a:solidFill>
              </a:rPr>
            </a:br>
            <a:endParaRPr lang="en-GB" sz="3100" dirty="0">
              <a:solidFill>
                <a:schemeClr val="bg1"/>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E06AE1-165C-45EF-B2E8-4CB6294B6527}"/>
              </a:ext>
            </a:extLst>
          </p:cNvPr>
          <p:cNvSpPr>
            <a:spLocks noGrp="1"/>
          </p:cNvSpPr>
          <p:nvPr>
            <p:ph idx="1"/>
          </p:nvPr>
        </p:nvSpPr>
        <p:spPr>
          <a:xfrm>
            <a:off x="4447308" y="591344"/>
            <a:ext cx="7356002" cy="5585619"/>
          </a:xfrm>
        </p:spPr>
        <p:txBody>
          <a:bodyPr anchor="ct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0" name="TextBox 9">
            <a:extLst>
              <a:ext uri="{FF2B5EF4-FFF2-40B4-BE49-F238E27FC236}">
                <a16:creationId xmlns:a16="http://schemas.microsoft.com/office/drawing/2014/main" id="{5469AFEB-4A20-4475-8E2F-025FCD1D86F6}"/>
              </a:ext>
            </a:extLst>
          </p:cNvPr>
          <p:cNvSpPr txBox="1"/>
          <p:nvPr/>
        </p:nvSpPr>
        <p:spPr>
          <a:xfrm>
            <a:off x="558165" y="2266613"/>
            <a:ext cx="2852001" cy="1938992"/>
          </a:xfrm>
          <a:prstGeom prst="rect">
            <a:avLst/>
          </a:prstGeom>
          <a:noFill/>
        </p:spPr>
        <p:txBody>
          <a:bodyPr wrap="square">
            <a:spAutoFit/>
          </a:bodyPr>
          <a:lstStyle/>
          <a:p>
            <a:r>
              <a:rPr lang="en-GB" sz="6000" dirty="0">
                <a:solidFill>
                  <a:schemeClr val="bg1"/>
                </a:solidFill>
                <a:latin typeface="+mj-lt"/>
              </a:rPr>
              <a:t>Impact Health </a:t>
            </a:r>
          </a:p>
        </p:txBody>
      </p:sp>
      <p:sp>
        <p:nvSpPr>
          <p:cNvPr id="12" name="TextBox 11">
            <a:extLst>
              <a:ext uri="{FF2B5EF4-FFF2-40B4-BE49-F238E27FC236}">
                <a16:creationId xmlns:a16="http://schemas.microsoft.com/office/drawing/2014/main" id="{F7BEB1B8-03C8-4219-8FB8-3B7A0EDC6893}"/>
              </a:ext>
            </a:extLst>
          </p:cNvPr>
          <p:cNvSpPr txBox="1"/>
          <p:nvPr/>
        </p:nvSpPr>
        <p:spPr>
          <a:xfrm>
            <a:off x="4233721" y="1889353"/>
            <a:ext cx="6896734" cy="4093428"/>
          </a:xfrm>
          <a:prstGeom prst="rect">
            <a:avLst/>
          </a:prstGeom>
          <a:noFill/>
        </p:spPr>
        <p:txBody>
          <a:bodyPr wrap="square">
            <a:spAutoFit/>
          </a:bodyPr>
          <a:lstStyle/>
          <a:p>
            <a:pPr marL="285750" indent="-285750">
              <a:buFont typeface="Arial" panose="020B0604020202020204" pitchFamily="34" charset="0"/>
              <a:buChar char="•"/>
            </a:pPr>
            <a:r>
              <a:rPr lang="en-GB" sz="2000" dirty="0">
                <a:latin typeface="+mj-lt"/>
              </a:rPr>
              <a:t>Childcare Development checklist in electronic form on community and mental health electronic systems and now able to report on numbers completed across the trust.</a:t>
            </a:r>
            <a:endParaRPr lang="en-GB" sz="2000" dirty="0">
              <a:latin typeface="+mj-lt"/>
              <a:cs typeface="Calibri"/>
            </a:endParaRPr>
          </a:p>
          <a:p>
            <a:pPr marL="285750" indent="-285750">
              <a:buFont typeface="Arial" panose="020B0604020202020204" pitchFamily="34" charset="0"/>
              <a:buChar char="•"/>
            </a:pPr>
            <a:r>
              <a:rPr lang="en-GB" sz="2000" dirty="0">
                <a:latin typeface="+mj-lt"/>
              </a:rPr>
              <a:t>Beginnings of Joint Supervision of cases with children across all age ranges – SHN’S, HVs, Adult Mental health teams and specialist teams.</a:t>
            </a:r>
            <a:endParaRPr lang="en-GB" sz="2000" dirty="0">
              <a:latin typeface="+mj-lt"/>
              <a:cs typeface="Calibri"/>
            </a:endParaRPr>
          </a:p>
          <a:p>
            <a:pPr marL="285750" indent="-285750">
              <a:buFont typeface="Arial" panose="020B0604020202020204" pitchFamily="34" charset="0"/>
              <a:buChar char="•"/>
            </a:pPr>
            <a:r>
              <a:rPr lang="en-GB" sz="2000" dirty="0">
                <a:latin typeface="+mj-lt"/>
              </a:rPr>
              <a:t>CAMHS – Involvement with CAMHS social work team forum around neglect.</a:t>
            </a:r>
          </a:p>
          <a:p>
            <a:pPr marL="285750" indent="-285750">
              <a:buFont typeface="Arial" panose="020B0604020202020204" pitchFamily="34" charset="0"/>
              <a:buChar char="•"/>
            </a:pPr>
            <a:r>
              <a:rPr lang="en-GB" sz="2000" dirty="0">
                <a:latin typeface="+mj-lt"/>
                <a:cs typeface="Calibri"/>
              </a:rPr>
              <a:t>Conferences for practitioners focussing on neglect took place over the last 18 months focussing on identifying neglect, language used and the use of assessment tools.</a:t>
            </a:r>
          </a:p>
          <a:p>
            <a:pPr marL="285750" indent="-285750">
              <a:buFont typeface="Arial" panose="020B0604020202020204" pitchFamily="34" charset="0"/>
              <a:buChar char="•"/>
            </a:pPr>
            <a:r>
              <a:rPr lang="en-GB" sz="2000" dirty="0">
                <a:latin typeface="+mj-lt"/>
                <a:cs typeface="Calibri"/>
              </a:rPr>
              <a:t>Training on a range of tools </a:t>
            </a:r>
            <a:r>
              <a:rPr lang="en-GB" sz="2000" b="1" u="sng" dirty="0">
                <a:latin typeface="+mj-lt"/>
                <a:cs typeface="Calibri"/>
              </a:rPr>
              <a:t>including Motivational interviewing </a:t>
            </a:r>
            <a:r>
              <a:rPr lang="en-GB" sz="2000" dirty="0">
                <a:latin typeface="+mj-lt"/>
                <a:cs typeface="Calibri"/>
              </a:rPr>
              <a:t>approaches for all HVs</a:t>
            </a:r>
          </a:p>
        </p:txBody>
      </p:sp>
      <p:pic>
        <p:nvPicPr>
          <p:cNvPr id="14" name="Picture 5" descr="Logo&#10;&#10;Description automatically generated">
            <a:extLst>
              <a:ext uri="{FF2B5EF4-FFF2-40B4-BE49-F238E27FC236}">
                <a16:creationId xmlns:a16="http://schemas.microsoft.com/office/drawing/2014/main" id="{A3605C9E-3B0D-4DB0-9FC6-DA863C73232C}"/>
              </a:ext>
            </a:extLst>
          </p:cNvPr>
          <p:cNvPicPr>
            <a:picLocks noChangeAspect="1"/>
          </p:cNvPicPr>
          <p:nvPr/>
        </p:nvPicPr>
        <p:blipFill rotWithShape="1">
          <a:blip r:embed="rId2"/>
          <a:srcRect b="7191"/>
          <a:stretch/>
        </p:blipFill>
        <p:spPr>
          <a:xfrm>
            <a:off x="9080937" y="114911"/>
            <a:ext cx="3000499" cy="1659531"/>
          </a:xfrm>
          <a:prstGeom prst="rect">
            <a:avLst/>
          </a:prstGeom>
        </p:spPr>
      </p:pic>
    </p:spTree>
    <p:extLst>
      <p:ext uri="{BB962C8B-B14F-4D97-AF65-F5344CB8AC3E}">
        <p14:creationId xmlns:p14="http://schemas.microsoft.com/office/powerpoint/2010/main" val="2820963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717B3-D158-49EE-8834-DF01AEFCD280}"/>
              </a:ext>
            </a:extLst>
          </p:cNvPr>
          <p:cNvSpPr>
            <a:spLocks noGrp="1"/>
          </p:cNvSpPr>
          <p:nvPr>
            <p:ph type="title"/>
          </p:nvPr>
        </p:nvSpPr>
        <p:spPr>
          <a:xfrm>
            <a:off x="181826" y="645618"/>
            <a:ext cx="4001263" cy="4461163"/>
          </a:xfrm>
        </p:spPr>
        <p:txBody>
          <a:bodyPr>
            <a:normAutofit/>
          </a:bodyPr>
          <a:lstStyle/>
          <a:p>
            <a:r>
              <a:rPr lang="en-GB" sz="5400" dirty="0">
                <a:solidFill>
                  <a:srgbClr val="FFFFFF"/>
                </a:solidFill>
              </a:rPr>
              <a:t>Early identification of neglect</a:t>
            </a:r>
          </a:p>
        </p:txBody>
      </p:sp>
      <p:sp>
        <p:nvSpPr>
          <p:cNvPr id="33"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823299A2-2466-4A29-AA4B-19CCD204AB3A}"/>
              </a:ext>
            </a:extLst>
          </p:cNvPr>
          <p:cNvPicPr>
            <a:picLocks noGrp="1" noChangeAspect="1"/>
          </p:cNvPicPr>
          <p:nvPr>
            <p:ph idx="1"/>
          </p:nvPr>
        </p:nvPicPr>
        <p:blipFill>
          <a:blip r:embed="rId3"/>
          <a:stretch>
            <a:fillRect/>
          </a:stretch>
        </p:blipFill>
        <p:spPr>
          <a:xfrm>
            <a:off x="4183089" y="834484"/>
            <a:ext cx="7325740" cy="4083433"/>
          </a:xfrm>
          <a:prstGeom prst="rect">
            <a:avLst/>
          </a:prstGeom>
        </p:spPr>
      </p:pic>
    </p:spTree>
    <p:extLst>
      <p:ext uri="{BB962C8B-B14F-4D97-AF65-F5344CB8AC3E}">
        <p14:creationId xmlns:p14="http://schemas.microsoft.com/office/powerpoint/2010/main" val="2605239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B1012-DB28-452E-BC58-ED7735E0ED4D}"/>
              </a:ext>
            </a:extLst>
          </p:cNvPr>
          <p:cNvSpPr>
            <a:spLocks noGrp="1"/>
          </p:cNvSpPr>
          <p:nvPr>
            <p:ph type="title"/>
          </p:nvPr>
        </p:nvSpPr>
        <p:spPr>
          <a:xfrm>
            <a:off x="0" y="36032"/>
            <a:ext cx="4074993" cy="4461163"/>
          </a:xfrm>
        </p:spPr>
        <p:txBody>
          <a:bodyPr>
            <a:normAutofit/>
          </a:bodyPr>
          <a:lstStyle/>
          <a:p>
            <a:br>
              <a:rPr lang="en-US" sz="3200" dirty="0">
                <a:solidFill>
                  <a:schemeClr val="bg1"/>
                </a:solidFill>
              </a:rPr>
            </a:br>
            <a:endParaRPr lang="en-GB" sz="3100" dirty="0">
              <a:solidFill>
                <a:schemeClr val="bg1"/>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E06AE1-165C-45EF-B2E8-4CB6294B6527}"/>
              </a:ext>
            </a:extLst>
          </p:cNvPr>
          <p:cNvSpPr>
            <a:spLocks noGrp="1"/>
          </p:cNvSpPr>
          <p:nvPr>
            <p:ph idx="1"/>
          </p:nvPr>
        </p:nvSpPr>
        <p:spPr>
          <a:xfrm>
            <a:off x="4447308" y="591344"/>
            <a:ext cx="7356002" cy="5585619"/>
          </a:xfrm>
        </p:spPr>
        <p:txBody>
          <a:bodyPr anchor="ct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13" name="Picture 4" descr="Graphical user interface, text, application&#10;&#10;Description automatically generated">
            <a:extLst>
              <a:ext uri="{FF2B5EF4-FFF2-40B4-BE49-F238E27FC236}">
                <a16:creationId xmlns:a16="http://schemas.microsoft.com/office/drawing/2014/main" id="{C090F8B4-621F-4523-977D-3EFC29BAA459}"/>
              </a:ext>
            </a:extLst>
          </p:cNvPr>
          <p:cNvPicPr>
            <a:picLocks noChangeAspect="1"/>
          </p:cNvPicPr>
          <p:nvPr/>
        </p:nvPicPr>
        <p:blipFill rotWithShape="1">
          <a:blip r:embed="rId2"/>
          <a:srcRect b="6277"/>
          <a:stretch/>
        </p:blipFill>
        <p:spPr>
          <a:xfrm>
            <a:off x="558165" y="227067"/>
            <a:ext cx="9826056" cy="6134263"/>
          </a:xfrm>
          <a:prstGeom prst="rect">
            <a:avLst/>
          </a:prstGeom>
        </p:spPr>
      </p:pic>
    </p:spTree>
    <p:extLst>
      <p:ext uri="{BB962C8B-B14F-4D97-AF65-F5344CB8AC3E}">
        <p14:creationId xmlns:p14="http://schemas.microsoft.com/office/powerpoint/2010/main" val="2501588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B1012-DB28-452E-BC58-ED7735E0ED4D}"/>
              </a:ext>
            </a:extLst>
          </p:cNvPr>
          <p:cNvSpPr>
            <a:spLocks noGrp="1"/>
          </p:cNvSpPr>
          <p:nvPr>
            <p:ph type="title"/>
          </p:nvPr>
        </p:nvSpPr>
        <p:spPr>
          <a:xfrm>
            <a:off x="-5104" y="0"/>
            <a:ext cx="4074993" cy="4461163"/>
          </a:xfrm>
        </p:spPr>
        <p:txBody>
          <a:bodyPr>
            <a:normAutofit/>
          </a:bodyPr>
          <a:lstStyle/>
          <a:p>
            <a:br>
              <a:rPr lang="en-US" sz="3200" dirty="0">
                <a:solidFill>
                  <a:schemeClr val="bg1"/>
                </a:solidFill>
              </a:rPr>
            </a:br>
            <a:endParaRPr lang="en-GB" sz="3100" dirty="0">
              <a:solidFill>
                <a:schemeClr val="bg1"/>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E06AE1-165C-45EF-B2E8-4CB6294B6527}"/>
              </a:ext>
            </a:extLst>
          </p:cNvPr>
          <p:cNvSpPr>
            <a:spLocks noGrp="1"/>
          </p:cNvSpPr>
          <p:nvPr>
            <p:ph idx="1"/>
          </p:nvPr>
        </p:nvSpPr>
        <p:spPr>
          <a:xfrm>
            <a:off x="4211431" y="319088"/>
            <a:ext cx="7741644" cy="6858000"/>
          </a:xfrm>
        </p:spPr>
        <p:txBody>
          <a:bodyPr anchor="ctr">
            <a:normAutofit fontScale="77500" lnSpcReduction="20000"/>
          </a:bodyPr>
          <a:lstStyle/>
          <a:p>
            <a:endParaRPr lang="en-GB" dirty="0"/>
          </a:p>
          <a:p>
            <a:endParaRPr lang="en-GB" dirty="0"/>
          </a:p>
          <a:p>
            <a:endParaRPr lang="en-GB" dirty="0"/>
          </a:p>
          <a:p>
            <a:endParaRPr lang="en-GB" dirty="0"/>
          </a:p>
          <a:p>
            <a:pPr marL="0" indent="0">
              <a:buNone/>
            </a:pPr>
            <a:endParaRPr lang="en-GB" dirty="0"/>
          </a:p>
          <a:p>
            <a:r>
              <a:rPr lang="en-GB" dirty="0">
                <a:latin typeface="+mj-lt"/>
                <a:ea typeface="Calibri" panose="020F0502020204030204" pitchFamily="34" charset="0"/>
                <a:cs typeface="Arial" panose="020B0604020202020204" pitchFamily="34" charset="0"/>
              </a:rPr>
              <a:t>Joint visit protocol to be launched – joint visits to be part of all plans and if not occurring then recording of why not required. CSC Mandate CDC in CAFA where neglect key issue of concern and noted in 10-day review</a:t>
            </a:r>
          </a:p>
          <a:p>
            <a:r>
              <a:rPr lang="en-GB" dirty="0">
                <a:latin typeface="+mj-lt"/>
                <a:ea typeface="Calibri" panose="020F0502020204030204" pitchFamily="34" charset="0"/>
                <a:cs typeface="Arial" panose="020B0604020202020204" pitchFamily="34" charset="0"/>
              </a:rPr>
              <a:t>CWCF – parenting/child experiences – joint work with Early Help on parenting programs and sessions to equip young people for parenting </a:t>
            </a:r>
          </a:p>
          <a:p>
            <a:r>
              <a:rPr lang="en-GB" dirty="0">
                <a:latin typeface="+mj-lt"/>
                <a:cs typeface="Arial" panose="020B0604020202020204" pitchFamily="34" charset="0"/>
              </a:rPr>
              <a:t>CSC Review case study findings on approaches in CSC with Early Intervention leads</a:t>
            </a:r>
          </a:p>
          <a:p>
            <a:r>
              <a:rPr lang="en-GB" dirty="0">
                <a:latin typeface="+mj-lt"/>
                <a:cs typeface="Arial" panose="020B0604020202020204" pitchFamily="34" charset="0"/>
              </a:rPr>
              <a:t>Continued Audits – measure change </a:t>
            </a:r>
          </a:p>
          <a:p>
            <a:r>
              <a:rPr lang="en-GB" dirty="0">
                <a:latin typeface="+mj-lt"/>
                <a:cs typeface="Arial" panose="020B0604020202020204" pitchFamily="34" charset="0"/>
              </a:rPr>
              <a:t>Survey for partners – impact and sense check on training </a:t>
            </a:r>
          </a:p>
          <a:p>
            <a:r>
              <a:rPr lang="en-GB" dirty="0">
                <a:latin typeface="+mj-lt"/>
                <a:ea typeface="Calibri" panose="020F0502020204030204" pitchFamily="34" charset="0"/>
                <a:cs typeface="Arial" panose="020B0604020202020204" pitchFamily="34" charset="0"/>
              </a:rPr>
              <a:t>CSC Pick list of tools (PAM GCP) for case note – so can be reported on and target – new record of action log for partners – launch imminent. </a:t>
            </a:r>
          </a:p>
          <a:p>
            <a:r>
              <a:rPr lang="en-GB" dirty="0">
                <a:latin typeface="+mj-lt"/>
                <a:cs typeface="Arial" panose="020B0604020202020204" pitchFamily="34" charset="0"/>
              </a:rPr>
              <a:t>Monitoring of data – for trends following introduction of FSP </a:t>
            </a:r>
            <a:endParaRPr lang="en-GB" dirty="0">
              <a:latin typeface="+mj-lt"/>
            </a:endParaRPr>
          </a:p>
          <a:p>
            <a:pPr marL="0" indent="0">
              <a:buNone/>
            </a:pPr>
            <a:endParaRPr lang="en-GB" dirty="0"/>
          </a:p>
          <a:p>
            <a:endParaRPr lang="en-GB" sz="1200" b="0" i="0"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1200" b="0" i="0" u="none" strike="noStrike" dirty="0">
              <a:solidFill>
                <a:schemeClr val="tx1"/>
              </a:solidFill>
              <a:effectLst/>
              <a:latin typeface="Arial" panose="020B0604020202020204" pitchFamily="34" charset="0"/>
              <a:cs typeface="Arial" panose="020B0604020202020204" pitchFamily="34" charset="0"/>
            </a:endParaRPr>
          </a:p>
          <a:p>
            <a:endParaRPr lang="en-GB" sz="1200" b="0" i="0"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1200" b="0" i="0"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dirty="0"/>
          </a:p>
          <a:p>
            <a:endParaRPr lang="en-GB" dirty="0"/>
          </a:p>
          <a:p>
            <a:endParaRPr lang="en-GB" dirty="0"/>
          </a:p>
          <a:p>
            <a:endParaRPr lang="en-GB" dirty="0"/>
          </a:p>
          <a:p>
            <a:endParaRPr lang="en-GB" dirty="0"/>
          </a:p>
        </p:txBody>
      </p:sp>
      <p:sp>
        <p:nvSpPr>
          <p:cNvPr id="8" name="Title 1">
            <a:extLst>
              <a:ext uri="{FF2B5EF4-FFF2-40B4-BE49-F238E27FC236}">
                <a16:creationId xmlns:a16="http://schemas.microsoft.com/office/drawing/2014/main" id="{99C6E6D2-3838-4AF8-9A7C-F2D8A8745D1E}"/>
              </a:ext>
            </a:extLst>
          </p:cNvPr>
          <p:cNvSpPr txBox="1">
            <a:spLocks/>
          </p:cNvSpPr>
          <p:nvPr/>
        </p:nvSpPr>
        <p:spPr>
          <a:xfrm>
            <a:off x="298941" y="2620065"/>
            <a:ext cx="3822192" cy="1344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6000" dirty="0">
              <a:solidFill>
                <a:schemeClr val="bg1"/>
              </a:solidFill>
            </a:endParaRPr>
          </a:p>
          <a:p>
            <a:r>
              <a:rPr lang="en-GB" sz="6000" dirty="0">
                <a:solidFill>
                  <a:schemeClr val="bg1"/>
                </a:solidFill>
              </a:rPr>
              <a:t>Next steps: much still to do….. </a:t>
            </a:r>
          </a:p>
        </p:txBody>
      </p:sp>
      <p:pic>
        <p:nvPicPr>
          <p:cNvPr id="9" name="Picture 8" descr="Text&#10;&#10;Description automatically generated with low confidence">
            <a:extLst>
              <a:ext uri="{FF2B5EF4-FFF2-40B4-BE49-F238E27FC236}">
                <a16:creationId xmlns:a16="http://schemas.microsoft.com/office/drawing/2014/main" id="{C8904BA5-A6CA-4C08-8C7C-D6B935BF9F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2281806" cy="1832994"/>
          </a:xfrm>
          <a:prstGeom prst="rect">
            <a:avLst/>
          </a:prstGeom>
        </p:spPr>
      </p:pic>
    </p:spTree>
    <p:extLst>
      <p:ext uri="{BB962C8B-B14F-4D97-AF65-F5344CB8AC3E}">
        <p14:creationId xmlns:p14="http://schemas.microsoft.com/office/powerpoint/2010/main" val="3314623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F2733D-91F3-4EB6-96A2-674130EDA9E8}"/>
              </a:ext>
            </a:extLst>
          </p:cNvPr>
          <p:cNvSpPr>
            <a:spLocks noGrp="1"/>
          </p:cNvSpPr>
          <p:nvPr>
            <p:ph type="ctrTitle"/>
          </p:nvPr>
        </p:nvSpPr>
        <p:spPr>
          <a:xfrm>
            <a:off x="4929351" y="2160099"/>
            <a:ext cx="7259601" cy="2726550"/>
          </a:xfrm>
        </p:spPr>
        <p:txBody>
          <a:bodyPr>
            <a:normAutofit/>
          </a:bodyPr>
          <a:lstStyle/>
          <a:p>
            <a:r>
              <a:rPr lang="en-GB" dirty="0">
                <a:solidFill>
                  <a:srgbClr val="FFFFFF"/>
                </a:solidFill>
              </a:rPr>
              <a:t>Questions &amp; Discussion</a:t>
            </a:r>
            <a:br>
              <a:rPr lang="en-GB" dirty="0">
                <a:solidFill>
                  <a:srgbClr val="FFFFFF"/>
                </a:solidFill>
              </a:rPr>
            </a:br>
            <a:endParaRPr lang="en-GB" sz="4000" dirty="0">
              <a:solidFill>
                <a:srgbClr val="FFFFFF"/>
              </a:solidFill>
            </a:endParaRPr>
          </a:p>
        </p:txBody>
      </p:sp>
      <p:cxnSp>
        <p:nvCxnSpPr>
          <p:cNvPr id="33" name="Straight Connector 32">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3" name="Arc 42">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F920D498-25D7-4837-954C-4B1ED3B8D7FF}"/>
              </a:ext>
            </a:extLst>
          </p:cNvPr>
          <p:cNvSpPr txBox="1"/>
          <p:nvPr/>
        </p:nvSpPr>
        <p:spPr>
          <a:xfrm>
            <a:off x="6716110" y="4886649"/>
            <a:ext cx="4929351" cy="769441"/>
          </a:xfrm>
          <a:prstGeom prst="rect">
            <a:avLst/>
          </a:prstGeom>
          <a:noFill/>
        </p:spPr>
        <p:txBody>
          <a:bodyPr wrap="square">
            <a:spAutoFit/>
          </a:bodyPr>
          <a:lstStyle/>
          <a:p>
            <a:r>
              <a:rPr lang="en-GB" sz="4400" dirty="0">
                <a:solidFill>
                  <a:srgbClr val="FFFFFF"/>
                </a:solidFill>
                <a:latin typeface="+mj-lt"/>
              </a:rPr>
              <a:t>Challenge Team</a:t>
            </a:r>
            <a:endParaRPr lang="en-GB" sz="4400" dirty="0">
              <a:latin typeface="+mj-lt"/>
            </a:endParaRPr>
          </a:p>
        </p:txBody>
      </p:sp>
    </p:spTree>
    <p:extLst>
      <p:ext uri="{BB962C8B-B14F-4D97-AF65-F5344CB8AC3E}">
        <p14:creationId xmlns:p14="http://schemas.microsoft.com/office/powerpoint/2010/main" val="103434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Arc 4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E1C252-5882-4EF3-8838-037998CFEC91}"/>
              </a:ext>
            </a:extLst>
          </p:cNvPr>
          <p:cNvSpPr>
            <a:spLocks noGrp="1"/>
          </p:cNvSpPr>
          <p:nvPr>
            <p:ph type="ctrTitle"/>
          </p:nvPr>
        </p:nvSpPr>
        <p:spPr>
          <a:xfrm>
            <a:off x="4038600" y="1939159"/>
            <a:ext cx="7644627" cy="2751086"/>
          </a:xfrm>
        </p:spPr>
        <p:txBody>
          <a:bodyPr>
            <a:normAutofit/>
          </a:bodyPr>
          <a:lstStyle/>
          <a:p>
            <a:r>
              <a:rPr lang="en-GB" dirty="0"/>
              <a:t>Key emerging themes</a:t>
            </a:r>
            <a:br>
              <a:rPr lang="en-GB" dirty="0"/>
            </a:br>
            <a:endParaRPr lang="en-GB" dirty="0"/>
          </a:p>
        </p:txBody>
      </p:sp>
      <p:sp>
        <p:nvSpPr>
          <p:cNvPr id="3" name="Subtitle 2">
            <a:extLst>
              <a:ext uri="{FF2B5EF4-FFF2-40B4-BE49-F238E27FC236}">
                <a16:creationId xmlns:a16="http://schemas.microsoft.com/office/drawing/2014/main" id="{88990114-6D60-40EA-A2A3-A5B5564E1668}"/>
              </a:ext>
            </a:extLst>
          </p:cNvPr>
          <p:cNvSpPr>
            <a:spLocks noGrp="1"/>
          </p:cNvSpPr>
          <p:nvPr>
            <p:ph type="subTitle" idx="1"/>
          </p:nvPr>
        </p:nvSpPr>
        <p:spPr>
          <a:xfrm>
            <a:off x="4038600" y="4782320"/>
            <a:ext cx="7644627" cy="1329443"/>
          </a:xfrm>
        </p:spPr>
        <p:txBody>
          <a:bodyPr>
            <a:normAutofit/>
          </a:bodyPr>
          <a:lstStyle/>
          <a:p>
            <a:r>
              <a:rPr lang="en-GB" sz="3200" dirty="0">
                <a:latin typeface="+mj-lt"/>
              </a:rPr>
              <a:t>Professor Jan Horwath</a:t>
            </a:r>
          </a:p>
        </p:txBody>
      </p:sp>
    </p:spTree>
    <p:extLst>
      <p:ext uri="{BB962C8B-B14F-4D97-AF65-F5344CB8AC3E}">
        <p14:creationId xmlns:p14="http://schemas.microsoft.com/office/powerpoint/2010/main" val="1962008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F2733D-91F3-4EB6-96A2-674130EDA9E8}"/>
              </a:ext>
            </a:extLst>
          </p:cNvPr>
          <p:cNvSpPr>
            <a:spLocks noGrp="1"/>
          </p:cNvSpPr>
          <p:nvPr>
            <p:ph type="ctrTitle"/>
          </p:nvPr>
        </p:nvSpPr>
        <p:spPr>
          <a:xfrm>
            <a:off x="5093520" y="2744662"/>
            <a:ext cx="6589707" cy="2387600"/>
          </a:xfrm>
        </p:spPr>
        <p:txBody>
          <a:bodyPr>
            <a:normAutofit/>
          </a:bodyPr>
          <a:lstStyle/>
          <a:p>
            <a:r>
              <a:rPr lang="en-GB" dirty="0">
                <a:solidFill>
                  <a:srgbClr val="FFFFFF"/>
                </a:solidFill>
              </a:rPr>
              <a:t>Problem Solving &amp; Next Steps</a:t>
            </a:r>
          </a:p>
        </p:txBody>
      </p:sp>
      <p:cxnSp>
        <p:nvCxnSpPr>
          <p:cNvPr id="33" name="Straight Connector 32">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3" name="Arc 42">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2928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F2733D-91F3-4EB6-96A2-674130EDA9E8}"/>
              </a:ext>
            </a:extLst>
          </p:cNvPr>
          <p:cNvSpPr>
            <a:spLocks noGrp="1"/>
          </p:cNvSpPr>
          <p:nvPr>
            <p:ph type="ctrTitle"/>
          </p:nvPr>
        </p:nvSpPr>
        <p:spPr>
          <a:xfrm>
            <a:off x="5093520" y="2744662"/>
            <a:ext cx="6589707" cy="2387600"/>
          </a:xfrm>
        </p:spPr>
        <p:txBody>
          <a:bodyPr>
            <a:normAutofit/>
          </a:bodyPr>
          <a:lstStyle/>
          <a:p>
            <a:r>
              <a:rPr lang="en-GB" dirty="0">
                <a:solidFill>
                  <a:srgbClr val="FFFFFF"/>
                </a:solidFill>
              </a:rPr>
              <a:t>Thank You &amp; Close</a:t>
            </a:r>
          </a:p>
        </p:txBody>
      </p:sp>
      <p:cxnSp>
        <p:nvCxnSpPr>
          <p:cNvPr id="33" name="Straight Connector 32">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3" name="Arc 42">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5669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717B3-D158-49EE-8834-DF01AEFCD280}"/>
              </a:ext>
            </a:extLst>
          </p:cNvPr>
          <p:cNvSpPr>
            <a:spLocks noGrp="1"/>
          </p:cNvSpPr>
          <p:nvPr>
            <p:ph type="title"/>
          </p:nvPr>
        </p:nvSpPr>
        <p:spPr>
          <a:xfrm>
            <a:off x="558165" y="775199"/>
            <a:ext cx="3336236" cy="4461163"/>
          </a:xfrm>
        </p:spPr>
        <p:txBody>
          <a:bodyPr>
            <a:normAutofit/>
          </a:bodyPr>
          <a:lstStyle/>
          <a:p>
            <a:r>
              <a:rPr lang="en-GB" sz="6000" dirty="0">
                <a:solidFill>
                  <a:srgbClr val="FFFFFF"/>
                </a:solidFill>
              </a:rPr>
              <a:t>Use of neglect tools</a:t>
            </a:r>
          </a:p>
        </p:txBody>
      </p:sp>
      <p:sp>
        <p:nvSpPr>
          <p:cNvPr id="33"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 name="Content Placeholder 1">
            <a:extLst>
              <a:ext uri="{FF2B5EF4-FFF2-40B4-BE49-F238E27FC236}">
                <a16:creationId xmlns:a16="http://schemas.microsoft.com/office/drawing/2014/main" id="{0628C581-0583-4569-9307-C718EB9ECF2C}"/>
              </a:ext>
            </a:extLst>
          </p:cNvPr>
          <p:cNvPicPr>
            <a:picLocks noGrp="1" noChangeAspect="1"/>
          </p:cNvPicPr>
          <p:nvPr>
            <p:ph idx="1"/>
          </p:nvPr>
        </p:nvPicPr>
        <p:blipFill>
          <a:blip r:embed="rId3"/>
          <a:stretch>
            <a:fillRect/>
          </a:stretch>
        </p:blipFill>
        <p:spPr>
          <a:xfrm>
            <a:off x="4170320" y="1717638"/>
            <a:ext cx="7860372" cy="2810400"/>
          </a:xfrm>
          <a:prstGeom prst="rect">
            <a:avLst/>
          </a:prstGeom>
        </p:spPr>
      </p:pic>
    </p:spTree>
    <p:extLst>
      <p:ext uri="{BB962C8B-B14F-4D97-AF65-F5344CB8AC3E}">
        <p14:creationId xmlns:p14="http://schemas.microsoft.com/office/powerpoint/2010/main" val="158702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717B3-D158-49EE-8834-DF01AEFCD280}"/>
              </a:ext>
            </a:extLst>
          </p:cNvPr>
          <p:cNvSpPr>
            <a:spLocks noGrp="1"/>
          </p:cNvSpPr>
          <p:nvPr>
            <p:ph type="title"/>
          </p:nvPr>
        </p:nvSpPr>
        <p:spPr>
          <a:xfrm>
            <a:off x="338900" y="780015"/>
            <a:ext cx="3368630" cy="4461163"/>
          </a:xfrm>
        </p:spPr>
        <p:txBody>
          <a:bodyPr>
            <a:normAutofit/>
          </a:bodyPr>
          <a:lstStyle/>
          <a:p>
            <a:r>
              <a:rPr lang="en-GB" sz="5400" dirty="0">
                <a:solidFill>
                  <a:srgbClr val="FFFFFF"/>
                </a:solidFill>
              </a:rPr>
              <a:t>School attendance &amp; exclusions</a:t>
            </a:r>
          </a:p>
        </p:txBody>
      </p:sp>
      <p:sp>
        <p:nvSpPr>
          <p:cNvPr id="33"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2" name="Content Placeholder 3">
            <a:extLst>
              <a:ext uri="{FF2B5EF4-FFF2-40B4-BE49-F238E27FC236}">
                <a16:creationId xmlns:a16="http://schemas.microsoft.com/office/drawing/2014/main" id="{58E009FB-8517-40C7-9CF5-16DC5350EA4C}"/>
              </a:ext>
            </a:extLst>
          </p:cNvPr>
          <p:cNvPicPr>
            <a:picLocks noGrp="1" noChangeAspect="1"/>
          </p:cNvPicPr>
          <p:nvPr>
            <p:ph idx="1"/>
          </p:nvPr>
        </p:nvPicPr>
        <p:blipFill>
          <a:blip r:embed="rId3"/>
          <a:stretch>
            <a:fillRect/>
          </a:stretch>
        </p:blipFill>
        <p:spPr>
          <a:xfrm>
            <a:off x="4167272" y="1524000"/>
            <a:ext cx="7645500" cy="2973195"/>
          </a:xfrm>
          <a:prstGeom prst="rect">
            <a:avLst/>
          </a:prstGeom>
        </p:spPr>
      </p:pic>
    </p:spTree>
    <p:extLst>
      <p:ext uri="{BB962C8B-B14F-4D97-AF65-F5344CB8AC3E}">
        <p14:creationId xmlns:p14="http://schemas.microsoft.com/office/powerpoint/2010/main" val="1044564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717B3-D158-49EE-8834-DF01AEFCD280}"/>
              </a:ext>
            </a:extLst>
          </p:cNvPr>
          <p:cNvSpPr>
            <a:spLocks noGrp="1"/>
          </p:cNvSpPr>
          <p:nvPr>
            <p:ph type="title"/>
          </p:nvPr>
        </p:nvSpPr>
        <p:spPr>
          <a:xfrm>
            <a:off x="408000" y="974896"/>
            <a:ext cx="3359649" cy="4461163"/>
          </a:xfrm>
        </p:spPr>
        <p:txBody>
          <a:bodyPr>
            <a:normAutofit/>
          </a:bodyPr>
          <a:lstStyle/>
          <a:p>
            <a:r>
              <a:rPr lang="en-GB" sz="6000" dirty="0">
                <a:solidFill>
                  <a:srgbClr val="FFFFFF"/>
                </a:solidFill>
              </a:rPr>
              <a:t>Improving outcomes</a:t>
            </a:r>
          </a:p>
        </p:txBody>
      </p:sp>
      <p:sp>
        <p:nvSpPr>
          <p:cNvPr id="33"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 name="Content Placeholder 5">
            <a:extLst>
              <a:ext uri="{FF2B5EF4-FFF2-40B4-BE49-F238E27FC236}">
                <a16:creationId xmlns:a16="http://schemas.microsoft.com/office/drawing/2014/main" id="{F60C8081-F4E3-43A6-A67C-E57D69BB3EC0}"/>
              </a:ext>
            </a:extLst>
          </p:cNvPr>
          <p:cNvPicPr>
            <a:picLocks noGrp="1" noChangeAspect="1"/>
          </p:cNvPicPr>
          <p:nvPr>
            <p:ph idx="1"/>
          </p:nvPr>
        </p:nvPicPr>
        <p:blipFill>
          <a:blip r:embed="rId3"/>
          <a:stretch>
            <a:fillRect/>
          </a:stretch>
        </p:blipFill>
        <p:spPr>
          <a:xfrm>
            <a:off x="4325814" y="1967023"/>
            <a:ext cx="7688977" cy="2303255"/>
          </a:xfrm>
          <a:prstGeom prst="rect">
            <a:avLst/>
          </a:prstGeom>
        </p:spPr>
      </p:pic>
    </p:spTree>
    <p:extLst>
      <p:ext uri="{BB962C8B-B14F-4D97-AF65-F5344CB8AC3E}">
        <p14:creationId xmlns:p14="http://schemas.microsoft.com/office/powerpoint/2010/main" val="302387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 name="Rectangle 80">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089E1BD5-3E6A-4F82-91CC-60CFDC727982}"/>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2300" kern="1200" dirty="0">
                <a:solidFill>
                  <a:srgbClr val="FFFFFF"/>
                </a:solidFill>
                <a:latin typeface="+mj-lt"/>
                <a:ea typeface="+mj-ea"/>
                <a:cs typeface="+mj-cs"/>
              </a:rPr>
              <a:t>Early help and identification-</a:t>
            </a:r>
            <a:br>
              <a:rPr lang="en-US" sz="2300" kern="1200" dirty="0">
                <a:solidFill>
                  <a:srgbClr val="FFFFFF"/>
                </a:solidFill>
                <a:latin typeface="+mj-lt"/>
                <a:ea typeface="+mj-ea"/>
                <a:cs typeface="+mj-cs"/>
              </a:rPr>
            </a:br>
            <a:r>
              <a:rPr lang="en-US" sz="2300" kern="1200" dirty="0">
                <a:solidFill>
                  <a:srgbClr val="FFFFFF"/>
                </a:solidFill>
                <a:latin typeface="+mj-lt"/>
                <a:ea typeface="+mj-ea"/>
                <a:cs typeface="+mj-cs"/>
              </a:rPr>
              <a:t>Maria Godfrey, Jayne Harrison, Deborah Bell, Jonny Bradish</a:t>
            </a:r>
            <a:br>
              <a:rPr lang="en-US" sz="2300" kern="1200" dirty="0">
                <a:solidFill>
                  <a:srgbClr val="FFFFFF"/>
                </a:solidFill>
                <a:latin typeface="+mj-lt"/>
                <a:ea typeface="+mj-ea"/>
                <a:cs typeface="+mj-cs"/>
              </a:rPr>
            </a:br>
            <a:r>
              <a:rPr lang="en-US" sz="2300" kern="1200" dirty="0">
                <a:solidFill>
                  <a:srgbClr val="FFFFFF"/>
                </a:solidFill>
                <a:latin typeface="+mj-lt"/>
                <a:ea typeface="+mj-ea"/>
                <a:cs typeface="+mj-cs"/>
              </a:rPr>
              <a:t>  </a:t>
            </a:r>
          </a:p>
        </p:txBody>
      </p:sp>
      <p:sp>
        <p:nvSpPr>
          <p:cNvPr id="10" name="Content Placeholder 9">
            <a:extLst>
              <a:ext uri="{FF2B5EF4-FFF2-40B4-BE49-F238E27FC236}">
                <a16:creationId xmlns:a16="http://schemas.microsoft.com/office/drawing/2014/main" id="{3B542C76-C4AB-4C5A-878C-CD3A5F73644F}"/>
              </a:ext>
            </a:extLst>
          </p:cNvPr>
          <p:cNvSpPr>
            <a:spLocks noGrp="1"/>
          </p:cNvSpPr>
          <p:nvPr>
            <p:ph idx="1"/>
          </p:nvPr>
        </p:nvSpPr>
        <p:spPr>
          <a:xfrm>
            <a:off x="5021821" y="5550568"/>
            <a:ext cx="6465286" cy="602551"/>
          </a:xfrm>
        </p:spPr>
        <p:txBody>
          <a:bodyPr vert="horz" lIns="91440" tIns="45720" rIns="91440" bIns="45720" rtlCol="0">
            <a:normAutofit/>
          </a:bodyPr>
          <a:lstStyle/>
          <a:p>
            <a:pPr marL="0" indent="0">
              <a:buNone/>
            </a:pPr>
            <a:r>
              <a:rPr lang="en-US" sz="3600" kern="1200" dirty="0">
                <a:solidFill>
                  <a:srgbClr val="D68698"/>
                </a:solidFill>
                <a:latin typeface="+mn-lt"/>
                <a:ea typeface="+mn-ea"/>
                <a:cs typeface="+mn-cs"/>
              </a:rPr>
              <a:t> “The future will always change</a:t>
            </a:r>
            <a:r>
              <a:rPr lang="en-US" sz="2000" kern="1200" dirty="0">
                <a:solidFill>
                  <a:srgbClr val="D68698"/>
                </a:solidFill>
                <a:latin typeface="+mn-lt"/>
                <a:ea typeface="+mn-ea"/>
                <a:cs typeface="+mn-cs"/>
              </a:rPr>
              <a:t>” </a:t>
            </a:r>
          </a:p>
        </p:txBody>
      </p:sp>
      <p:cxnSp>
        <p:nvCxnSpPr>
          <p:cNvPr id="166" name="Straight Connector 82">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hild sitting on a bench&#10;&#10;Description automatically generated with low confidence">
            <a:extLst>
              <a:ext uri="{FF2B5EF4-FFF2-40B4-BE49-F238E27FC236}">
                <a16:creationId xmlns:a16="http://schemas.microsoft.com/office/drawing/2014/main" id="{98D402C6-0CDB-4307-8FE6-BA20B58413F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172" r="28170" b="-1"/>
          <a:stretch/>
        </p:blipFill>
        <p:spPr>
          <a:xfrm>
            <a:off x="317635" y="321733"/>
            <a:ext cx="4160452" cy="6214534"/>
          </a:xfrm>
          <a:prstGeom prst="rect">
            <a:avLst/>
          </a:prstGeom>
        </p:spPr>
      </p:pic>
      <p:pic>
        <p:nvPicPr>
          <p:cNvPr id="8" name="Picture 7" descr="A person in a grey shirt&#10;&#10;Description automatically generated with low confidence">
            <a:extLst>
              <a:ext uri="{FF2B5EF4-FFF2-40B4-BE49-F238E27FC236}">
                <a16:creationId xmlns:a16="http://schemas.microsoft.com/office/drawing/2014/main" id="{7C83C83F-C7FF-4A5C-9A63-0D01A2A4315C}"/>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1473" r="2" b="26084"/>
          <a:stretch/>
        </p:blipFill>
        <p:spPr>
          <a:xfrm>
            <a:off x="4654296" y="299363"/>
            <a:ext cx="7217085" cy="3008188"/>
          </a:xfrm>
          <a:prstGeom prst="rect">
            <a:avLst/>
          </a:prstGeom>
        </p:spPr>
      </p:pic>
    </p:spTree>
    <p:extLst>
      <p:ext uri="{BB962C8B-B14F-4D97-AF65-F5344CB8AC3E}">
        <p14:creationId xmlns:p14="http://schemas.microsoft.com/office/powerpoint/2010/main" val="386213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F50AA-B720-4250-B986-CF53A045284F}"/>
              </a:ext>
            </a:extLst>
          </p:cNvPr>
          <p:cNvSpPr>
            <a:spLocks noGrp="1"/>
          </p:cNvSpPr>
          <p:nvPr>
            <p:ph type="title"/>
          </p:nvPr>
        </p:nvSpPr>
        <p:spPr>
          <a:xfrm>
            <a:off x="5653048" y="2396837"/>
            <a:ext cx="3200400" cy="4461163"/>
          </a:xfrm>
        </p:spPr>
        <p:txBody>
          <a:bodyPr>
            <a:normAutofit/>
          </a:bodyPr>
          <a:lstStyle/>
          <a:p>
            <a:r>
              <a:rPr lang="en-GB" dirty="0">
                <a:solidFill>
                  <a:srgbClr val="FFFFFF"/>
                </a:solidFill>
              </a:rPr>
              <a:t>Early Help &amp; Identification – an integrated approach</a:t>
            </a:r>
            <a:br>
              <a:rPr lang="en-GB" dirty="0">
                <a:solidFill>
                  <a:srgbClr val="FFFFFF"/>
                </a:solidFill>
              </a:rPr>
            </a:br>
            <a:r>
              <a:rPr lang="en-GB" sz="2000" dirty="0">
                <a:solidFill>
                  <a:srgbClr val="FFFFFF"/>
                </a:solidFill>
              </a:rPr>
              <a:t>(Maria Godfrey/Jayne Harrison)</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904014F9-24E9-432E-A358-9135FB11DB95}"/>
              </a:ext>
            </a:extLst>
          </p:cNvPr>
          <p:cNvSpPr>
            <a:spLocks noGrp="1"/>
          </p:cNvSpPr>
          <p:nvPr>
            <p:ph idx="1"/>
          </p:nvPr>
        </p:nvSpPr>
        <p:spPr>
          <a:xfrm>
            <a:off x="4276944" y="584856"/>
            <a:ext cx="6907212" cy="5688288"/>
          </a:xfrm>
        </p:spPr>
        <p:txBody>
          <a:bodyPr>
            <a:normAutofit/>
          </a:bodyPr>
          <a:lstStyle/>
          <a:p>
            <a:pPr>
              <a:lnSpc>
                <a:spcPct val="100000"/>
              </a:lnSpc>
            </a:pPr>
            <a:r>
              <a:rPr lang="en-GB" sz="1700" dirty="0">
                <a:latin typeface="+mj-lt"/>
              </a:rPr>
              <a:t>Neglect is  not being identified early enough.</a:t>
            </a:r>
          </a:p>
          <a:p>
            <a:pPr>
              <a:lnSpc>
                <a:spcPct val="100000"/>
              </a:lnSpc>
            </a:pPr>
            <a:r>
              <a:rPr lang="en-GB" sz="1700" dirty="0">
                <a:latin typeface="+mj-lt"/>
              </a:rPr>
              <a:t>Data indicates low numbers of Early Help Assessments amongst some partners</a:t>
            </a:r>
          </a:p>
          <a:p>
            <a:pPr marL="0" indent="0">
              <a:lnSpc>
                <a:spcPct val="100000"/>
              </a:lnSpc>
              <a:buNone/>
            </a:pPr>
            <a:r>
              <a:rPr lang="en-GB" sz="1700" dirty="0">
                <a:latin typeface="+mj-lt"/>
              </a:rPr>
              <a:t>Partnership review identified barriers: </a:t>
            </a:r>
          </a:p>
          <a:p>
            <a:pPr>
              <a:lnSpc>
                <a:spcPct val="100000"/>
              </a:lnSpc>
              <a:buFont typeface="Wingdings" panose="05000000000000000000" pitchFamily="2" charset="2"/>
              <a:buChar char="Ø"/>
            </a:pPr>
            <a:r>
              <a:rPr lang="en-GB" sz="1700" dirty="0">
                <a:latin typeface="+mj-lt"/>
              </a:rPr>
              <a:t> Some practitioners view the Early Help Assessment as a cumbersome tool, to be used as a referral mechanism to access Children’s Social care  </a:t>
            </a:r>
          </a:p>
          <a:p>
            <a:pPr>
              <a:lnSpc>
                <a:spcPct val="100000"/>
              </a:lnSpc>
              <a:buFont typeface="Wingdings" panose="05000000000000000000" pitchFamily="2" charset="2"/>
              <a:buChar char="Ø"/>
            </a:pPr>
            <a:r>
              <a:rPr lang="en-GB" sz="1700" dirty="0">
                <a:latin typeface="+mj-lt"/>
              </a:rPr>
              <a:t>Practitioners report lack of clarity about when to use early help assessment processes </a:t>
            </a:r>
          </a:p>
          <a:p>
            <a:pPr>
              <a:lnSpc>
                <a:spcPct val="100000"/>
              </a:lnSpc>
              <a:buFont typeface="Wingdings" panose="05000000000000000000" pitchFamily="2" charset="2"/>
              <a:buChar char="Ø"/>
            </a:pPr>
            <a:r>
              <a:rPr lang="en-GB" sz="1700" dirty="0">
                <a:latin typeface="+mj-lt"/>
              </a:rPr>
              <a:t> Lack of confidence on the part of some staff to engage with families   around difficult issues </a:t>
            </a:r>
          </a:p>
          <a:p>
            <a:pPr>
              <a:lnSpc>
                <a:spcPct val="100000"/>
              </a:lnSpc>
              <a:buFont typeface="Wingdings" panose="05000000000000000000" pitchFamily="2" charset="2"/>
              <a:buChar char="Ø"/>
            </a:pPr>
            <a:r>
              <a:rPr lang="en-GB" sz="1700" dirty="0">
                <a:latin typeface="+mj-lt"/>
              </a:rPr>
              <a:t>Strategic and operational support required </a:t>
            </a:r>
          </a:p>
          <a:p>
            <a:pPr marL="0" indent="0">
              <a:lnSpc>
                <a:spcPct val="100000"/>
              </a:lnSpc>
              <a:buNone/>
            </a:pPr>
            <a:r>
              <a:rPr lang="en-GB" dirty="0">
                <a:latin typeface="+mj-lt"/>
              </a:rPr>
              <a:t>	WHAT </a:t>
            </a:r>
          </a:p>
          <a:p>
            <a:pPr marL="0" indent="0">
              <a:lnSpc>
                <a:spcPct val="100000"/>
              </a:lnSpc>
              <a:buNone/>
            </a:pPr>
            <a:r>
              <a:rPr lang="en-GB" sz="2000" dirty="0">
                <a:latin typeface="+mj-lt"/>
              </a:rPr>
              <a:t>	WHEN </a:t>
            </a:r>
          </a:p>
          <a:p>
            <a:pPr marL="0" indent="0">
              <a:lnSpc>
                <a:spcPct val="100000"/>
              </a:lnSpc>
              <a:buNone/>
            </a:pPr>
            <a:r>
              <a:rPr lang="en-GB" sz="2000" dirty="0">
                <a:latin typeface="+mj-lt"/>
              </a:rPr>
              <a:t>	HOW </a:t>
            </a:r>
          </a:p>
          <a:p>
            <a:pPr>
              <a:lnSpc>
                <a:spcPct val="100000"/>
              </a:lnSpc>
            </a:pPr>
            <a:endParaRPr lang="en-GB" sz="2000" dirty="0"/>
          </a:p>
          <a:p>
            <a:pPr>
              <a:lnSpc>
                <a:spcPct val="100000"/>
              </a:lnSpc>
            </a:pPr>
            <a:endParaRPr lang="en-GB" sz="1500" dirty="0"/>
          </a:p>
          <a:p>
            <a:pPr>
              <a:lnSpc>
                <a:spcPct val="100000"/>
              </a:lnSpc>
            </a:pPr>
            <a:endParaRPr lang="en-GB" sz="1500" dirty="0"/>
          </a:p>
          <a:p>
            <a:pPr>
              <a:lnSpc>
                <a:spcPct val="100000"/>
              </a:lnSpc>
            </a:pPr>
            <a:endParaRPr lang="en-GB" sz="1500" dirty="0"/>
          </a:p>
        </p:txBody>
      </p:sp>
      <p:pic>
        <p:nvPicPr>
          <p:cNvPr id="8" name="Picture 7" descr="Shape&#10;&#10;Description automatically generated">
            <a:extLst>
              <a:ext uri="{FF2B5EF4-FFF2-40B4-BE49-F238E27FC236}">
                <a16:creationId xmlns:a16="http://schemas.microsoft.com/office/drawing/2014/main" id="{9CA5880D-2F51-44A3-B04D-C54B184E652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 b="863"/>
          <a:stretch/>
        </p:blipFill>
        <p:spPr>
          <a:xfrm>
            <a:off x="8467548" y="3976443"/>
            <a:ext cx="2147020" cy="1796902"/>
          </a:xfrm>
          <a:prstGeom prst="rect">
            <a:avLst/>
          </a:prstGeom>
          <a:noFill/>
        </p:spPr>
      </p:pic>
      <p:sp>
        <p:nvSpPr>
          <p:cNvPr id="9" name="Title 1">
            <a:extLst>
              <a:ext uri="{FF2B5EF4-FFF2-40B4-BE49-F238E27FC236}">
                <a16:creationId xmlns:a16="http://schemas.microsoft.com/office/drawing/2014/main" id="{D2D1B012-447D-4C8A-B7DB-25BA2E9BB387}"/>
              </a:ext>
            </a:extLst>
          </p:cNvPr>
          <p:cNvSpPr txBox="1">
            <a:spLocks/>
          </p:cNvSpPr>
          <p:nvPr/>
        </p:nvSpPr>
        <p:spPr>
          <a:xfrm>
            <a:off x="112720" y="2702823"/>
            <a:ext cx="3702204" cy="1018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solidFill>
                  <a:schemeClr val="bg1"/>
                </a:solidFill>
              </a:rPr>
              <a:t>“Prevention key to neglect”</a:t>
            </a:r>
          </a:p>
          <a:p>
            <a:r>
              <a:rPr lang="en-GB" sz="4800" dirty="0">
                <a:solidFill>
                  <a:schemeClr val="bg1"/>
                </a:solidFill>
              </a:rPr>
              <a:t> </a:t>
            </a:r>
            <a:br>
              <a:rPr lang="en-GB" sz="4800" dirty="0">
                <a:solidFill>
                  <a:schemeClr val="bg1"/>
                </a:solidFill>
              </a:rPr>
            </a:br>
            <a:r>
              <a:rPr lang="en-GB" sz="4800" dirty="0">
                <a:solidFill>
                  <a:schemeClr val="bg1"/>
                </a:solidFill>
              </a:rPr>
              <a:t>Cultural shift required </a:t>
            </a:r>
          </a:p>
        </p:txBody>
      </p:sp>
    </p:spTree>
    <p:extLst>
      <p:ext uri="{BB962C8B-B14F-4D97-AF65-F5344CB8AC3E}">
        <p14:creationId xmlns:p14="http://schemas.microsoft.com/office/powerpoint/2010/main" val="3991843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5626</Words>
  <Application>Microsoft Office PowerPoint</Application>
  <PresentationFormat>Widescreen</PresentationFormat>
  <Paragraphs>638</Paragraphs>
  <Slides>45</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Arial Narrow</vt:lpstr>
      <vt:lpstr>Calibri</vt:lpstr>
      <vt:lpstr>Calibri Light</vt:lpstr>
      <vt:lpstr>Symbol</vt:lpstr>
      <vt:lpstr>Wingdings</vt:lpstr>
      <vt:lpstr>Office Theme</vt:lpstr>
      <vt:lpstr>Acrobat Document</vt:lpstr>
      <vt:lpstr>OSCB Neglect Challenge Event</vt:lpstr>
      <vt:lpstr>Introduction &amp; Scene Setting  Lara Patel/Emma Leaver</vt:lpstr>
      <vt:lpstr>What the data tells us!  Steve Thomas</vt:lpstr>
      <vt:lpstr>Early identification of neglect</vt:lpstr>
      <vt:lpstr>Use of neglect tools</vt:lpstr>
      <vt:lpstr>School attendance &amp; exclusions</vt:lpstr>
      <vt:lpstr>Improving outcomes</vt:lpstr>
      <vt:lpstr>Early help and identification- Maria Godfrey, Jayne Harrison, Deborah Bell, Jonny Bradish   </vt:lpstr>
      <vt:lpstr>Early Help &amp; Identification – an integrated approach (Maria Godfrey/Jayne Harrison)</vt:lpstr>
      <vt:lpstr>Early Help &amp; Identification – an integrated approach (Maria Godfrey/Jayne Harrison)</vt:lpstr>
      <vt:lpstr>Early Help &amp; Identification – an integrated approach (Maria Godfrey/Jayne Harrison)</vt:lpstr>
      <vt:lpstr>Early Help &amp; Identification – an integrated approach (Maria Godfrey/Jayne Harrison)</vt:lpstr>
      <vt:lpstr>Early Help &amp; Identification – an integrated approach (Maria Godfrey/Jayne Harrison)</vt:lpstr>
      <vt:lpstr>Early Help &amp; Identification – an integrated approach (Maria Godfrey/Jayne Harrison)</vt:lpstr>
      <vt:lpstr>Early Help &amp; Identification – an integrated approach (Maria Godfrey/Jayne Harrison)</vt:lpstr>
      <vt:lpstr>Early Help &amp; Identification – an integrated approach (Maria Godfrey/Jayne Harrison)</vt:lpstr>
      <vt:lpstr>Early Help &amp; Identification – an integrated approach (Maria Godfrey/Jayne Harrison)</vt:lpstr>
      <vt:lpstr>    </vt:lpstr>
      <vt:lpstr>Early Help &amp; Identification – an integrated approach (Maria Godfrey/Jayne Harrison)</vt:lpstr>
      <vt:lpstr>Early Help &amp; Identification – an integrated approach (Maria Godfrey/Jayne Harrison)</vt:lpstr>
      <vt:lpstr>Early Help &amp; Identification – an integrated approach (Maria Godfrey/Jayne Harrison)</vt:lpstr>
      <vt:lpstr>Early Help &amp; Identification – an integrated approach (Maria Godfrey/Jayne Harrison)</vt:lpstr>
      <vt:lpstr>Early Help &amp; Identification – an integrated approach (Maria Godfrey/Jayne Harrison)</vt:lpstr>
      <vt:lpstr>Early Help &amp; Identification – an integrated approach (Maria Godfrey/Jayne Harrison)</vt:lpstr>
      <vt:lpstr>Questions &amp; Discussion </vt:lpstr>
      <vt:lpstr>Evidence of impact for Children &amp; Young People with complex needs &amp; subject to higher levels of intervention       ----------- Delia Mann Lucia Bell Iain Roberts   </vt:lpstr>
      <vt:lpstr> Complexity  - Successes Actions - Impact - Training and Audits - Case Studies/Themes - CSC Survey - Continued  challenges  - Next Steps  - Questions</vt:lpstr>
      <vt:lpstr> </vt:lpstr>
      <vt:lpstr>PowerPoint Presentation</vt:lpstr>
      <vt:lpstr> </vt:lpstr>
      <vt:lpstr> </vt:lpstr>
      <vt:lpstr> </vt:lpstr>
      <vt:lpstr> </vt:lpstr>
      <vt:lpstr> </vt:lpstr>
      <vt:lpstr> </vt:lpstr>
      <vt:lpstr> </vt:lpstr>
      <vt:lpstr> </vt:lpstr>
      <vt:lpstr> </vt:lpstr>
      <vt:lpstr> </vt:lpstr>
      <vt:lpstr> </vt:lpstr>
      <vt:lpstr> </vt:lpstr>
      <vt:lpstr>Questions &amp; Discussion </vt:lpstr>
      <vt:lpstr>Key emerging themes </vt:lpstr>
      <vt:lpstr>Problem Solving &amp; Next Steps</vt:lpstr>
      <vt:lpstr>Thank You &amp; Close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OSCB Neglect Challenge Event</dc:title>
  <dc:creator>Gill, Indra - CEF</dc:creator>
  <cp:lastModifiedBy>Gill, Indra - CEF</cp:lastModifiedBy>
  <cp:revision>36</cp:revision>
  <dcterms:created xsi:type="dcterms:W3CDTF">2021-09-09T10:16:56Z</dcterms:created>
  <dcterms:modified xsi:type="dcterms:W3CDTF">2021-09-16T13:08:10Z</dcterms:modified>
</cp:coreProperties>
</file>