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1" r:id="rId4"/>
    <p:sldId id="267"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666" autoAdjust="0"/>
  </p:normalViewPr>
  <p:slideViewPr>
    <p:cSldViewPr snapToGrid="0">
      <p:cViewPr varScale="1">
        <p:scale>
          <a:sx n="56" d="100"/>
          <a:sy n="56" d="100"/>
        </p:scale>
        <p:origin x="117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5E971-D434-4600-81DE-149E60EA6F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6D11A61-F6C8-455C-B1BC-3AFB2E4A90A5}">
      <dgm:prSet/>
      <dgm:spPr/>
      <dgm:t>
        <a:bodyPr/>
        <a:lstStyle/>
        <a:p>
          <a:r>
            <a:rPr lang="en-GB" dirty="0"/>
            <a:t>Working to identify and respond to neglectful situations</a:t>
          </a:r>
          <a:endParaRPr lang="en-US" dirty="0"/>
        </a:p>
      </dgm:t>
    </dgm:pt>
    <dgm:pt modelId="{5FB60071-C3AA-4FBD-8322-41C43E22EBCD}" type="parTrans" cxnId="{4D791837-E9A1-4067-9C3B-4EFBA69DCB70}">
      <dgm:prSet/>
      <dgm:spPr/>
      <dgm:t>
        <a:bodyPr/>
        <a:lstStyle/>
        <a:p>
          <a:endParaRPr lang="en-US"/>
        </a:p>
      </dgm:t>
    </dgm:pt>
    <dgm:pt modelId="{C3CAD362-FD83-45E2-8ECE-DE12EB7B9EEB}" type="sibTrans" cxnId="{4D791837-E9A1-4067-9C3B-4EFBA69DCB70}">
      <dgm:prSet/>
      <dgm:spPr/>
      <dgm:t>
        <a:bodyPr/>
        <a:lstStyle/>
        <a:p>
          <a:endParaRPr lang="en-US"/>
        </a:p>
      </dgm:t>
    </dgm:pt>
    <dgm:pt modelId="{591218E2-0D84-499D-8EED-131933293414}">
      <dgm:prSet/>
      <dgm:spPr/>
      <dgm:t>
        <a:bodyPr/>
        <a:lstStyle/>
        <a:p>
          <a:r>
            <a:rPr lang="en-GB"/>
            <a:t>Improving our strategic efforts to deal with the exploitation of children </a:t>
          </a:r>
          <a:endParaRPr lang="en-US"/>
        </a:p>
      </dgm:t>
    </dgm:pt>
    <dgm:pt modelId="{A14A1BF8-3478-4EB3-9232-848ED158F55E}" type="parTrans" cxnId="{4E9EDE45-C5BC-4209-A3BF-84CC7C7EC52F}">
      <dgm:prSet/>
      <dgm:spPr/>
      <dgm:t>
        <a:bodyPr/>
        <a:lstStyle/>
        <a:p>
          <a:endParaRPr lang="en-US"/>
        </a:p>
      </dgm:t>
    </dgm:pt>
    <dgm:pt modelId="{B87403B1-1A7F-4F9F-B4E7-9560011438BC}" type="sibTrans" cxnId="{4E9EDE45-C5BC-4209-A3BF-84CC7C7EC52F}">
      <dgm:prSet/>
      <dgm:spPr/>
      <dgm:t>
        <a:bodyPr/>
        <a:lstStyle/>
        <a:p>
          <a:endParaRPr lang="en-US"/>
        </a:p>
      </dgm:t>
    </dgm:pt>
    <dgm:pt modelId="{A269BA42-F53F-43C4-9E8C-E2B9A855CA47}">
      <dgm:prSet/>
      <dgm:spPr/>
      <dgm:t>
        <a:bodyPr/>
        <a:lstStyle/>
        <a:p>
          <a:r>
            <a:rPr lang="en-GB"/>
            <a:t>Better connectivity with schools and shared sign up to the same safeguarding principles</a:t>
          </a:r>
          <a:endParaRPr lang="en-US"/>
        </a:p>
      </dgm:t>
    </dgm:pt>
    <dgm:pt modelId="{E2FD5F4E-7A66-4D1A-8D49-037ED924832B}" type="parTrans" cxnId="{35CF94AF-E085-4038-A961-2AC860A6A8EE}">
      <dgm:prSet/>
      <dgm:spPr/>
      <dgm:t>
        <a:bodyPr/>
        <a:lstStyle/>
        <a:p>
          <a:endParaRPr lang="en-US"/>
        </a:p>
      </dgm:t>
    </dgm:pt>
    <dgm:pt modelId="{D09C537E-626E-45DB-AE0B-A7DBFC66B013}" type="sibTrans" cxnId="{35CF94AF-E085-4038-A961-2AC860A6A8EE}">
      <dgm:prSet/>
      <dgm:spPr/>
      <dgm:t>
        <a:bodyPr/>
        <a:lstStyle/>
        <a:p>
          <a:endParaRPr lang="en-US"/>
        </a:p>
      </dgm:t>
    </dgm:pt>
    <dgm:pt modelId="{FB123D1A-93E5-4BDC-8871-B85A19381F55}">
      <dgm:prSet/>
      <dgm:spPr/>
      <dgm:t>
        <a:bodyPr/>
        <a:lstStyle/>
        <a:p>
          <a:r>
            <a:rPr lang="en-GB"/>
            <a:t>Attendance at school of the most vulnerable children</a:t>
          </a:r>
          <a:endParaRPr lang="en-US"/>
        </a:p>
      </dgm:t>
    </dgm:pt>
    <dgm:pt modelId="{37BA2789-7AAF-4ED4-AB57-F7667DC2E5BE}" type="parTrans" cxnId="{90F42D8C-F949-4D95-BDF9-02A3BB88A1C4}">
      <dgm:prSet/>
      <dgm:spPr/>
      <dgm:t>
        <a:bodyPr/>
        <a:lstStyle/>
        <a:p>
          <a:endParaRPr lang="en-US"/>
        </a:p>
      </dgm:t>
    </dgm:pt>
    <dgm:pt modelId="{9AF5D8A2-915C-4124-8CA6-583F00B5F4B5}" type="sibTrans" cxnId="{90F42D8C-F949-4D95-BDF9-02A3BB88A1C4}">
      <dgm:prSet/>
      <dgm:spPr/>
      <dgm:t>
        <a:bodyPr/>
        <a:lstStyle/>
        <a:p>
          <a:endParaRPr lang="en-US"/>
        </a:p>
      </dgm:t>
    </dgm:pt>
    <dgm:pt modelId="{919C1BCE-6302-42DF-B590-EC83C161FDF4}">
      <dgm:prSet/>
      <dgm:spPr/>
      <dgm:t>
        <a:bodyPr/>
        <a:lstStyle/>
        <a:p>
          <a:r>
            <a:rPr lang="en-GB"/>
            <a:t>Waiting lists for children’s mental health services </a:t>
          </a:r>
          <a:endParaRPr lang="en-US"/>
        </a:p>
      </dgm:t>
    </dgm:pt>
    <dgm:pt modelId="{E5835CDA-1B47-407A-AD28-87CF200809B8}" type="parTrans" cxnId="{175BA994-1E06-498D-888F-F8CDE2DACE6A}">
      <dgm:prSet/>
      <dgm:spPr/>
      <dgm:t>
        <a:bodyPr/>
        <a:lstStyle/>
        <a:p>
          <a:endParaRPr lang="en-US"/>
        </a:p>
      </dgm:t>
    </dgm:pt>
    <dgm:pt modelId="{8188B7AA-0BC0-4FE3-B330-731870480661}" type="sibTrans" cxnId="{175BA994-1E06-498D-888F-F8CDE2DACE6A}">
      <dgm:prSet/>
      <dgm:spPr/>
      <dgm:t>
        <a:bodyPr/>
        <a:lstStyle/>
        <a:p>
          <a:endParaRPr lang="en-US"/>
        </a:p>
      </dgm:t>
    </dgm:pt>
    <dgm:pt modelId="{8D901B2C-CB53-4612-91BA-C1DB038A332E}">
      <dgm:prSet/>
      <dgm:spPr/>
      <dgm:t>
        <a:bodyPr/>
        <a:lstStyle/>
        <a:p>
          <a:r>
            <a:rPr lang="en-GB"/>
            <a:t>Multi-agency contribution to decision making meetings for the most vulnerable </a:t>
          </a:r>
          <a:endParaRPr lang="en-US"/>
        </a:p>
      </dgm:t>
    </dgm:pt>
    <dgm:pt modelId="{1F6C496B-F3B7-442E-A63D-A653A02FBB44}" type="parTrans" cxnId="{A7D03AC6-2229-4312-B421-6F8B38916E88}">
      <dgm:prSet/>
      <dgm:spPr/>
      <dgm:t>
        <a:bodyPr/>
        <a:lstStyle/>
        <a:p>
          <a:endParaRPr lang="en-US"/>
        </a:p>
      </dgm:t>
    </dgm:pt>
    <dgm:pt modelId="{9789C15C-B899-4E01-BC83-173C504B2767}" type="sibTrans" cxnId="{A7D03AC6-2229-4312-B421-6F8B38916E88}">
      <dgm:prSet/>
      <dgm:spPr/>
      <dgm:t>
        <a:bodyPr/>
        <a:lstStyle/>
        <a:p>
          <a:endParaRPr lang="en-US"/>
        </a:p>
      </dgm:t>
    </dgm:pt>
    <dgm:pt modelId="{D2145074-6033-4EA3-8F97-2AC3B61A2622}" type="pres">
      <dgm:prSet presAssocID="{75B5E971-D434-4600-81DE-149E60EA6FA3}" presName="vert0" presStyleCnt="0">
        <dgm:presLayoutVars>
          <dgm:dir/>
          <dgm:animOne val="branch"/>
          <dgm:animLvl val="lvl"/>
        </dgm:presLayoutVars>
      </dgm:prSet>
      <dgm:spPr/>
    </dgm:pt>
    <dgm:pt modelId="{9554CF21-3480-48B1-B12F-FB294D81C512}" type="pres">
      <dgm:prSet presAssocID="{06D11A61-F6C8-455C-B1BC-3AFB2E4A90A5}" presName="thickLine" presStyleLbl="alignNode1" presStyleIdx="0" presStyleCnt="6"/>
      <dgm:spPr/>
    </dgm:pt>
    <dgm:pt modelId="{6BDDCB6E-21CC-42A0-B1F5-1F49E4E0793C}" type="pres">
      <dgm:prSet presAssocID="{06D11A61-F6C8-455C-B1BC-3AFB2E4A90A5}" presName="horz1" presStyleCnt="0"/>
      <dgm:spPr/>
    </dgm:pt>
    <dgm:pt modelId="{A6F8B1D1-4B92-43DA-A84B-2CA793B855FD}" type="pres">
      <dgm:prSet presAssocID="{06D11A61-F6C8-455C-B1BC-3AFB2E4A90A5}" presName="tx1" presStyleLbl="revTx" presStyleIdx="0" presStyleCnt="6"/>
      <dgm:spPr/>
    </dgm:pt>
    <dgm:pt modelId="{F395EB3B-FE67-4AF5-B43A-34E1497A7F9C}" type="pres">
      <dgm:prSet presAssocID="{06D11A61-F6C8-455C-B1BC-3AFB2E4A90A5}" presName="vert1" presStyleCnt="0"/>
      <dgm:spPr/>
    </dgm:pt>
    <dgm:pt modelId="{58CB77F3-8FC1-4ADB-AE14-EB90C620EF66}" type="pres">
      <dgm:prSet presAssocID="{591218E2-0D84-499D-8EED-131933293414}" presName="thickLine" presStyleLbl="alignNode1" presStyleIdx="1" presStyleCnt="6"/>
      <dgm:spPr/>
    </dgm:pt>
    <dgm:pt modelId="{202078A3-D984-40FB-A426-2C7DD55C4DEC}" type="pres">
      <dgm:prSet presAssocID="{591218E2-0D84-499D-8EED-131933293414}" presName="horz1" presStyleCnt="0"/>
      <dgm:spPr/>
    </dgm:pt>
    <dgm:pt modelId="{A5DB0874-89FB-43E9-8B65-C801349502A0}" type="pres">
      <dgm:prSet presAssocID="{591218E2-0D84-499D-8EED-131933293414}" presName="tx1" presStyleLbl="revTx" presStyleIdx="1" presStyleCnt="6"/>
      <dgm:spPr/>
    </dgm:pt>
    <dgm:pt modelId="{4B52591D-B961-4300-9537-54CF91150FBE}" type="pres">
      <dgm:prSet presAssocID="{591218E2-0D84-499D-8EED-131933293414}" presName="vert1" presStyleCnt="0"/>
      <dgm:spPr/>
    </dgm:pt>
    <dgm:pt modelId="{217C54BA-90E3-4C9B-B359-6F85C1ED3758}" type="pres">
      <dgm:prSet presAssocID="{A269BA42-F53F-43C4-9E8C-E2B9A855CA47}" presName="thickLine" presStyleLbl="alignNode1" presStyleIdx="2" presStyleCnt="6"/>
      <dgm:spPr/>
    </dgm:pt>
    <dgm:pt modelId="{417CD053-E29A-4571-832F-E89C22F94505}" type="pres">
      <dgm:prSet presAssocID="{A269BA42-F53F-43C4-9E8C-E2B9A855CA47}" presName="horz1" presStyleCnt="0"/>
      <dgm:spPr/>
    </dgm:pt>
    <dgm:pt modelId="{0F4ED093-216A-4031-AF77-8982EA231B9D}" type="pres">
      <dgm:prSet presAssocID="{A269BA42-F53F-43C4-9E8C-E2B9A855CA47}" presName="tx1" presStyleLbl="revTx" presStyleIdx="2" presStyleCnt="6"/>
      <dgm:spPr/>
    </dgm:pt>
    <dgm:pt modelId="{A5285259-74CA-4B99-928E-148D6B1FA691}" type="pres">
      <dgm:prSet presAssocID="{A269BA42-F53F-43C4-9E8C-E2B9A855CA47}" presName="vert1" presStyleCnt="0"/>
      <dgm:spPr/>
    </dgm:pt>
    <dgm:pt modelId="{9208EF06-61D3-4F95-BE74-870ADEFB2988}" type="pres">
      <dgm:prSet presAssocID="{FB123D1A-93E5-4BDC-8871-B85A19381F55}" presName="thickLine" presStyleLbl="alignNode1" presStyleIdx="3" presStyleCnt="6"/>
      <dgm:spPr/>
    </dgm:pt>
    <dgm:pt modelId="{523AF97C-D279-46D5-B727-5BF1AAE0C66F}" type="pres">
      <dgm:prSet presAssocID="{FB123D1A-93E5-4BDC-8871-B85A19381F55}" presName="horz1" presStyleCnt="0"/>
      <dgm:spPr/>
    </dgm:pt>
    <dgm:pt modelId="{2B39DCBD-98C5-4AF0-AB72-EA78CCC02DC7}" type="pres">
      <dgm:prSet presAssocID="{FB123D1A-93E5-4BDC-8871-B85A19381F55}" presName="tx1" presStyleLbl="revTx" presStyleIdx="3" presStyleCnt="6"/>
      <dgm:spPr/>
    </dgm:pt>
    <dgm:pt modelId="{6FDA9306-A4AA-4F11-BCBD-FD509C21E939}" type="pres">
      <dgm:prSet presAssocID="{FB123D1A-93E5-4BDC-8871-B85A19381F55}" presName="vert1" presStyleCnt="0"/>
      <dgm:spPr/>
    </dgm:pt>
    <dgm:pt modelId="{3123837C-A1B3-4DCB-ADE3-36CCD3A421EE}" type="pres">
      <dgm:prSet presAssocID="{919C1BCE-6302-42DF-B590-EC83C161FDF4}" presName="thickLine" presStyleLbl="alignNode1" presStyleIdx="4" presStyleCnt="6"/>
      <dgm:spPr/>
    </dgm:pt>
    <dgm:pt modelId="{4AA59665-BE82-43F9-BDEA-5D6FA247984E}" type="pres">
      <dgm:prSet presAssocID="{919C1BCE-6302-42DF-B590-EC83C161FDF4}" presName="horz1" presStyleCnt="0"/>
      <dgm:spPr/>
    </dgm:pt>
    <dgm:pt modelId="{777FE907-9CD7-4C8D-9ADB-055A1A6FFAC8}" type="pres">
      <dgm:prSet presAssocID="{919C1BCE-6302-42DF-B590-EC83C161FDF4}" presName="tx1" presStyleLbl="revTx" presStyleIdx="4" presStyleCnt="6"/>
      <dgm:spPr/>
    </dgm:pt>
    <dgm:pt modelId="{98FB1C65-28F4-464A-B1CC-D0EC67E75837}" type="pres">
      <dgm:prSet presAssocID="{919C1BCE-6302-42DF-B590-EC83C161FDF4}" presName="vert1" presStyleCnt="0"/>
      <dgm:spPr/>
    </dgm:pt>
    <dgm:pt modelId="{AACDDE2A-4A31-40D9-A39C-E001C7069BC8}" type="pres">
      <dgm:prSet presAssocID="{8D901B2C-CB53-4612-91BA-C1DB038A332E}" presName="thickLine" presStyleLbl="alignNode1" presStyleIdx="5" presStyleCnt="6"/>
      <dgm:spPr/>
    </dgm:pt>
    <dgm:pt modelId="{B01D50A2-4F83-4577-BE2B-3CA13802F7C7}" type="pres">
      <dgm:prSet presAssocID="{8D901B2C-CB53-4612-91BA-C1DB038A332E}" presName="horz1" presStyleCnt="0"/>
      <dgm:spPr/>
    </dgm:pt>
    <dgm:pt modelId="{D7C19F31-3F52-496C-99B9-33E7D6F0F462}" type="pres">
      <dgm:prSet presAssocID="{8D901B2C-CB53-4612-91BA-C1DB038A332E}" presName="tx1" presStyleLbl="revTx" presStyleIdx="5" presStyleCnt="6"/>
      <dgm:spPr/>
    </dgm:pt>
    <dgm:pt modelId="{11AB2893-C637-4577-B69E-248C1D6D5FCC}" type="pres">
      <dgm:prSet presAssocID="{8D901B2C-CB53-4612-91BA-C1DB038A332E}" presName="vert1" presStyleCnt="0"/>
      <dgm:spPr/>
    </dgm:pt>
  </dgm:ptLst>
  <dgm:cxnLst>
    <dgm:cxn modelId="{8B16CE01-B9E5-4015-926C-B9D76037C45F}" type="presOf" srcId="{919C1BCE-6302-42DF-B590-EC83C161FDF4}" destId="{777FE907-9CD7-4C8D-9ADB-055A1A6FFAC8}" srcOrd="0" destOrd="0" presId="urn:microsoft.com/office/officeart/2008/layout/LinedList"/>
    <dgm:cxn modelId="{8F557118-47C9-4A6D-B717-0DF25B3937E1}" type="presOf" srcId="{FB123D1A-93E5-4BDC-8871-B85A19381F55}" destId="{2B39DCBD-98C5-4AF0-AB72-EA78CCC02DC7}" srcOrd="0" destOrd="0" presId="urn:microsoft.com/office/officeart/2008/layout/LinedList"/>
    <dgm:cxn modelId="{C784EC21-0600-4937-932F-D286ECD1F9F7}" type="presOf" srcId="{8D901B2C-CB53-4612-91BA-C1DB038A332E}" destId="{D7C19F31-3F52-496C-99B9-33E7D6F0F462}" srcOrd="0" destOrd="0" presId="urn:microsoft.com/office/officeart/2008/layout/LinedList"/>
    <dgm:cxn modelId="{4D791837-E9A1-4067-9C3B-4EFBA69DCB70}" srcId="{75B5E971-D434-4600-81DE-149E60EA6FA3}" destId="{06D11A61-F6C8-455C-B1BC-3AFB2E4A90A5}" srcOrd="0" destOrd="0" parTransId="{5FB60071-C3AA-4FBD-8322-41C43E22EBCD}" sibTransId="{C3CAD362-FD83-45E2-8ECE-DE12EB7B9EEB}"/>
    <dgm:cxn modelId="{4E9EDE45-C5BC-4209-A3BF-84CC7C7EC52F}" srcId="{75B5E971-D434-4600-81DE-149E60EA6FA3}" destId="{591218E2-0D84-499D-8EED-131933293414}" srcOrd="1" destOrd="0" parTransId="{A14A1BF8-3478-4EB3-9232-848ED158F55E}" sibTransId="{B87403B1-1A7F-4F9F-B4E7-9560011438BC}"/>
    <dgm:cxn modelId="{4FFDBF4F-2C81-4E84-8FBC-9DB75F300C97}" type="presOf" srcId="{A269BA42-F53F-43C4-9E8C-E2B9A855CA47}" destId="{0F4ED093-216A-4031-AF77-8982EA231B9D}" srcOrd="0" destOrd="0" presId="urn:microsoft.com/office/officeart/2008/layout/LinedList"/>
    <dgm:cxn modelId="{90F42D8C-F949-4D95-BDF9-02A3BB88A1C4}" srcId="{75B5E971-D434-4600-81DE-149E60EA6FA3}" destId="{FB123D1A-93E5-4BDC-8871-B85A19381F55}" srcOrd="3" destOrd="0" parTransId="{37BA2789-7AAF-4ED4-AB57-F7667DC2E5BE}" sibTransId="{9AF5D8A2-915C-4124-8CA6-583F00B5F4B5}"/>
    <dgm:cxn modelId="{151CD591-A227-4224-92C5-B47127EC2FA3}" type="presOf" srcId="{75B5E971-D434-4600-81DE-149E60EA6FA3}" destId="{D2145074-6033-4EA3-8F97-2AC3B61A2622}" srcOrd="0" destOrd="0" presId="urn:microsoft.com/office/officeart/2008/layout/LinedList"/>
    <dgm:cxn modelId="{175BA994-1E06-498D-888F-F8CDE2DACE6A}" srcId="{75B5E971-D434-4600-81DE-149E60EA6FA3}" destId="{919C1BCE-6302-42DF-B590-EC83C161FDF4}" srcOrd="4" destOrd="0" parTransId="{E5835CDA-1B47-407A-AD28-87CF200809B8}" sibTransId="{8188B7AA-0BC0-4FE3-B330-731870480661}"/>
    <dgm:cxn modelId="{6BA266A1-1F48-4888-A1C3-F597941B072D}" type="presOf" srcId="{06D11A61-F6C8-455C-B1BC-3AFB2E4A90A5}" destId="{A6F8B1D1-4B92-43DA-A84B-2CA793B855FD}" srcOrd="0" destOrd="0" presId="urn:microsoft.com/office/officeart/2008/layout/LinedList"/>
    <dgm:cxn modelId="{35CF94AF-E085-4038-A961-2AC860A6A8EE}" srcId="{75B5E971-D434-4600-81DE-149E60EA6FA3}" destId="{A269BA42-F53F-43C4-9E8C-E2B9A855CA47}" srcOrd="2" destOrd="0" parTransId="{E2FD5F4E-7A66-4D1A-8D49-037ED924832B}" sibTransId="{D09C537E-626E-45DB-AE0B-A7DBFC66B013}"/>
    <dgm:cxn modelId="{A7D03AC6-2229-4312-B421-6F8B38916E88}" srcId="{75B5E971-D434-4600-81DE-149E60EA6FA3}" destId="{8D901B2C-CB53-4612-91BA-C1DB038A332E}" srcOrd="5" destOrd="0" parTransId="{1F6C496B-F3B7-442E-A63D-A653A02FBB44}" sibTransId="{9789C15C-B899-4E01-BC83-173C504B2767}"/>
    <dgm:cxn modelId="{E270CBDE-4E52-46F7-BF6A-1596DA27AC21}" type="presOf" srcId="{591218E2-0D84-499D-8EED-131933293414}" destId="{A5DB0874-89FB-43E9-8B65-C801349502A0}" srcOrd="0" destOrd="0" presId="urn:microsoft.com/office/officeart/2008/layout/LinedList"/>
    <dgm:cxn modelId="{D542D1C4-6E10-41BC-AA1B-8FA2D3084D7F}" type="presParOf" srcId="{D2145074-6033-4EA3-8F97-2AC3B61A2622}" destId="{9554CF21-3480-48B1-B12F-FB294D81C512}" srcOrd="0" destOrd="0" presId="urn:microsoft.com/office/officeart/2008/layout/LinedList"/>
    <dgm:cxn modelId="{DC63E2A2-5EFA-4013-8DD2-AE9C9DF32C3C}" type="presParOf" srcId="{D2145074-6033-4EA3-8F97-2AC3B61A2622}" destId="{6BDDCB6E-21CC-42A0-B1F5-1F49E4E0793C}" srcOrd="1" destOrd="0" presId="urn:microsoft.com/office/officeart/2008/layout/LinedList"/>
    <dgm:cxn modelId="{C83D1C1F-FB81-4006-A6AC-78C763434D98}" type="presParOf" srcId="{6BDDCB6E-21CC-42A0-B1F5-1F49E4E0793C}" destId="{A6F8B1D1-4B92-43DA-A84B-2CA793B855FD}" srcOrd="0" destOrd="0" presId="urn:microsoft.com/office/officeart/2008/layout/LinedList"/>
    <dgm:cxn modelId="{2A1E8BDC-933B-4F07-A284-77142ADFC7CB}" type="presParOf" srcId="{6BDDCB6E-21CC-42A0-B1F5-1F49E4E0793C}" destId="{F395EB3B-FE67-4AF5-B43A-34E1497A7F9C}" srcOrd="1" destOrd="0" presId="urn:microsoft.com/office/officeart/2008/layout/LinedList"/>
    <dgm:cxn modelId="{7B0E92E9-22E6-42D8-A59E-FD84CC10B5AC}" type="presParOf" srcId="{D2145074-6033-4EA3-8F97-2AC3B61A2622}" destId="{58CB77F3-8FC1-4ADB-AE14-EB90C620EF66}" srcOrd="2" destOrd="0" presId="urn:microsoft.com/office/officeart/2008/layout/LinedList"/>
    <dgm:cxn modelId="{962FA5E2-255C-4F8D-BE5C-0B6C2BF95E41}" type="presParOf" srcId="{D2145074-6033-4EA3-8F97-2AC3B61A2622}" destId="{202078A3-D984-40FB-A426-2C7DD55C4DEC}" srcOrd="3" destOrd="0" presId="urn:microsoft.com/office/officeart/2008/layout/LinedList"/>
    <dgm:cxn modelId="{3F8B5240-B720-464F-904E-ED9BA294A646}" type="presParOf" srcId="{202078A3-D984-40FB-A426-2C7DD55C4DEC}" destId="{A5DB0874-89FB-43E9-8B65-C801349502A0}" srcOrd="0" destOrd="0" presId="urn:microsoft.com/office/officeart/2008/layout/LinedList"/>
    <dgm:cxn modelId="{AA5A4B1B-894B-4DA7-91AD-E9493DC840E2}" type="presParOf" srcId="{202078A3-D984-40FB-A426-2C7DD55C4DEC}" destId="{4B52591D-B961-4300-9537-54CF91150FBE}" srcOrd="1" destOrd="0" presId="urn:microsoft.com/office/officeart/2008/layout/LinedList"/>
    <dgm:cxn modelId="{E903EA5B-1395-481C-812B-AD72242F13BB}" type="presParOf" srcId="{D2145074-6033-4EA3-8F97-2AC3B61A2622}" destId="{217C54BA-90E3-4C9B-B359-6F85C1ED3758}" srcOrd="4" destOrd="0" presId="urn:microsoft.com/office/officeart/2008/layout/LinedList"/>
    <dgm:cxn modelId="{C8F41D84-DB03-47BF-B089-331946D17BA5}" type="presParOf" srcId="{D2145074-6033-4EA3-8F97-2AC3B61A2622}" destId="{417CD053-E29A-4571-832F-E89C22F94505}" srcOrd="5" destOrd="0" presId="urn:microsoft.com/office/officeart/2008/layout/LinedList"/>
    <dgm:cxn modelId="{0998FF9A-D638-4BEB-9D07-920BDF87B545}" type="presParOf" srcId="{417CD053-E29A-4571-832F-E89C22F94505}" destId="{0F4ED093-216A-4031-AF77-8982EA231B9D}" srcOrd="0" destOrd="0" presId="urn:microsoft.com/office/officeart/2008/layout/LinedList"/>
    <dgm:cxn modelId="{786451F0-66F4-4242-B689-B91EA751A8CE}" type="presParOf" srcId="{417CD053-E29A-4571-832F-E89C22F94505}" destId="{A5285259-74CA-4B99-928E-148D6B1FA691}" srcOrd="1" destOrd="0" presId="urn:microsoft.com/office/officeart/2008/layout/LinedList"/>
    <dgm:cxn modelId="{B02AECB5-3993-4FBC-ADCE-843B04B3CB7D}" type="presParOf" srcId="{D2145074-6033-4EA3-8F97-2AC3B61A2622}" destId="{9208EF06-61D3-4F95-BE74-870ADEFB2988}" srcOrd="6" destOrd="0" presId="urn:microsoft.com/office/officeart/2008/layout/LinedList"/>
    <dgm:cxn modelId="{1ED246E4-60D4-4F54-93D7-92CF40C13071}" type="presParOf" srcId="{D2145074-6033-4EA3-8F97-2AC3B61A2622}" destId="{523AF97C-D279-46D5-B727-5BF1AAE0C66F}" srcOrd="7" destOrd="0" presId="urn:microsoft.com/office/officeart/2008/layout/LinedList"/>
    <dgm:cxn modelId="{C24221C3-044A-43C6-A676-35FEC4A7066F}" type="presParOf" srcId="{523AF97C-D279-46D5-B727-5BF1AAE0C66F}" destId="{2B39DCBD-98C5-4AF0-AB72-EA78CCC02DC7}" srcOrd="0" destOrd="0" presId="urn:microsoft.com/office/officeart/2008/layout/LinedList"/>
    <dgm:cxn modelId="{1FEF63CE-0EA7-4FCA-B005-3CB4C81AAFA9}" type="presParOf" srcId="{523AF97C-D279-46D5-B727-5BF1AAE0C66F}" destId="{6FDA9306-A4AA-4F11-BCBD-FD509C21E939}" srcOrd="1" destOrd="0" presId="urn:microsoft.com/office/officeart/2008/layout/LinedList"/>
    <dgm:cxn modelId="{BD1C74B1-834D-4659-82FA-DC3FA43E10A9}" type="presParOf" srcId="{D2145074-6033-4EA3-8F97-2AC3B61A2622}" destId="{3123837C-A1B3-4DCB-ADE3-36CCD3A421EE}" srcOrd="8" destOrd="0" presId="urn:microsoft.com/office/officeart/2008/layout/LinedList"/>
    <dgm:cxn modelId="{43070BF6-CF3D-4C36-9926-40653934289D}" type="presParOf" srcId="{D2145074-6033-4EA3-8F97-2AC3B61A2622}" destId="{4AA59665-BE82-43F9-BDEA-5D6FA247984E}" srcOrd="9" destOrd="0" presId="urn:microsoft.com/office/officeart/2008/layout/LinedList"/>
    <dgm:cxn modelId="{B7564B11-4284-41E5-9A12-225299812223}" type="presParOf" srcId="{4AA59665-BE82-43F9-BDEA-5D6FA247984E}" destId="{777FE907-9CD7-4C8D-9ADB-055A1A6FFAC8}" srcOrd="0" destOrd="0" presId="urn:microsoft.com/office/officeart/2008/layout/LinedList"/>
    <dgm:cxn modelId="{1D9C1977-2D98-4013-AF3D-F77D76F665CA}" type="presParOf" srcId="{4AA59665-BE82-43F9-BDEA-5D6FA247984E}" destId="{98FB1C65-28F4-464A-B1CC-D0EC67E75837}" srcOrd="1" destOrd="0" presId="urn:microsoft.com/office/officeart/2008/layout/LinedList"/>
    <dgm:cxn modelId="{9CD238C3-9DDD-4B4F-B2BA-8CF7260D44D5}" type="presParOf" srcId="{D2145074-6033-4EA3-8F97-2AC3B61A2622}" destId="{AACDDE2A-4A31-40D9-A39C-E001C7069BC8}" srcOrd="10" destOrd="0" presId="urn:microsoft.com/office/officeart/2008/layout/LinedList"/>
    <dgm:cxn modelId="{61B4044D-1848-4FF5-8FDC-15DDE861C9D6}" type="presParOf" srcId="{D2145074-6033-4EA3-8F97-2AC3B61A2622}" destId="{B01D50A2-4F83-4577-BE2B-3CA13802F7C7}" srcOrd="11" destOrd="0" presId="urn:microsoft.com/office/officeart/2008/layout/LinedList"/>
    <dgm:cxn modelId="{58568829-C1B8-4B9B-B6ED-6E849D0D0AAD}" type="presParOf" srcId="{B01D50A2-4F83-4577-BE2B-3CA13802F7C7}" destId="{D7C19F31-3F52-496C-99B9-33E7D6F0F462}" srcOrd="0" destOrd="0" presId="urn:microsoft.com/office/officeart/2008/layout/LinedList"/>
    <dgm:cxn modelId="{34896980-4DBB-467D-AE8D-BAA44885D498}" type="presParOf" srcId="{B01D50A2-4F83-4577-BE2B-3CA13802F7C7}" destId="{11AB2893-C637-4577-B69E-248C1D6D5F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6FC613-67B7-4534-BC0B-B724D1E9C3E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59D59E-2683-4FF1-84E5-F886159D0743}">
      <dgm:prSet/>
      <dgm:spPr/>
      <dgm:t>
        <a:bodyPr/>
        <a:lstStyle/>
        <a:p>
          <a:r>
            <a:rPr lang="en-GB" dirty="0"/>
            <a:t>There is a lack of homes close to Oxfordshire for children who have a complex set of safeguarding needs  - this means there are insufficient places for children with the most complex needs </a:t>
          </a:r>
          <a:endParaRPr lang="en-US" dirty="0"/>
        </a:p>
      </dgm:t>
    </dgm:pt>
    <dgm:pt modelId="{A484488D-DD94-474E-9412-7DAD58DD2195}" type="parTrans" cxnId="{1E0BB047-FFED-4866-905B-A29C5E4EA875}">
      <dgm:prSet/>
      <dgm:spPr/>
      <dgm:t>
        <a:bodyPr/>
        <a:lstStyle/>
        <a:p>
          <a:endParaRPr lang="en-US"/>
        </a:p>
      </dgm:t>
    </dgm:pt>
    <dgm:pt modelId="{164A3119-B068-433D-B47A-0096E6A175C0}" type="sibTrans" cxnId="{1E0BB047-FFED-4866-905B-A29C5E4EA875}">
      <dgm:prSet/>
      <dgm:spPr/>
      <dgm:t>
        <a:bodyPr/>
        <a:lstStyle/>
        <a:p>
          <a:endParaRPr lang="en-US"/>
        </a:p>
      </dgm:t>
    </dgm:pt>
    <dgm:pt modelId="{CBCAADC5-4334-41B8-931F-88820C6E21EB}">
      <dgm:prSet/>
      <dgm:spPr/>
      <dgm:t>
        <a:bodyPr/>
        <a:lstStyle/>
        <a:p>
          <a:r>
            <a:rPr lang="en-GB" dirty="0"/>
            <a:t>All agencies have a role to play in identifying and supporting families at an early stage- the early help assessment is the means to do this</a:t>
          </a:r>
          <a:endParaRPr lang="en-US" dirty="0"/>
        </a:p>
      </dgm:t>
    </dgm:pt>
    <dgm:pt modelId="{1DF34FA2-CC87-4F0E-9CA5-2B3076CE028F}" type="parTrans" cxnId="{3520C15D-6F3B-4FA2-BE65-92AFBCAE225D}">
      <dgm:prSet/>
      <dgm:spPr/>
      <dgm:t>
        <a:bodyPr/>
        <a:lstStyle/>
        <a:p>
          <a:endParaRPr lang="en-US"/>
        </a:p>
      </dgm:t>
    </dgm:pt>
    <dgm:pt modelId="{447188C7-836A-4908-996F-5E4C007B762F}" type="sibTrans" cxnId="{3520C15D-6F3B-4FA2-BE65-92AFBCAE225D}">
      <dgm:prSet/>
      <dgm:spPr/>
      <dgm:t>
        <a:bodyPr/>
        <a:lstStyle/>
        <a:p>
          <a:endParaRPr lang="en-US"/>
        </a:p>
      </dgm:t>
    </dgm:pt>
    <dgm:pt modelId="{92117F1A-814A-47A5-ABE2-C41092A99C53}">
      <dgm:prSet/>
      <dgm:spPr/>
      <dgm:t>
        <a:bodyPr/>
        <a:lstStyle/>
        <a:p>
          <a:r>
            <a:rPr lang="en-GB" dirty="0"/>
            <a:t>Children are safest when they are school. They are kept safe from neglect and safe from exploitation. </a:t>
          </a:r>
          <a:endParaRPr lang="en-US" dirty="0"/>
        </a:p>
      </dgm:t>
    </dgm:pt>
    <dgm:pt modelId="{D663CFFE-983C-4080-819D-D567E5FEA45C}" type="parTrans" cxnId="{6558D031-EE14-4D1B-AC0F-D093AF9F5BB9}">
      <dgm:prSet/>
      <dgm:spPr/>
      <dgm:t>
        <a:bodyPr/>
        <a:lstStyle/>
        <a:p>
          <a:endParaRPr lang="en-GB"/>
        </a:p>
      </dgm:t>
    </dgm:pt>
    <dgm:pt modelId="{5BC26CDF-1993-4002-9E46-F904CDE4A8E6}" type="sibTrans" cxnId="{6558D031-EE14-4D1B-AC0F-D093AF9F5BB9}">
      <dgm:prSet/>
      <dgm:spPr/>
      <dgm:t>
        <a:bodyPr/>
        <a:lstStyle/>
        <a:p>
          <a:endParaRPr lang="en-GB"/>
        </a:p>
      </dgm:t>
    </dgm:pt>
    <dgm:pt modelId="{C54EE138-43C2-40C0-9DC8-A8918FA92F9C}" type="pres">
      <dgm:prSet presAssocID="{626FC613-67B7-4534-BC0B-B724D1E9C3EC}" presName="linear" presStyleCnt="0">
        <dgm:presLayoutVars>
          <dgm:animLvl val="lvl"/>
          <dgm:resizeHandles val="exact"/>
        </dgm:presLayoutVars>
      </dgm:prSet>
      <dgm:spPr/>
    </dgm:pt>
    <dgm:pt modelId="{B73C72E7-1680-4719-B6FC-C4F189D8223C}" type="pres">
      <dgm:prSet presAssocID="{9C59D59E-2683-4FF1-84E5-F886159D0743}" presName="parentText" presStyleLbl="node1" presStyleIdx="0" presStyleCnt="3">
        <dgm:presLayoutVars>
          <dgm:chMax val="0"/>
          <dgm:bulletEnabled val="1"/>
        </dgm:presLayoutVars>
      </dgm:prSet>
      <dgm:spPr/>
    </dgm:pt>
    <dgm:pt modelId="{65E2E2A1-9A4E-4FBD-B437-AE6368F1075D}" type="pres">
      <dgm:prSet presAssocID="{164A3119-B068-433D-B47A-0096E6A175C0}" presName="spacer" presStyleCnt="0"/>
      <dgm:spPr/>
    </dgm:pt>
    <dgm:pt modelId="{210642C6-EF72-4016-B412-100D4BD44A14}" type="pres">
      <dgm:prSet presAssocID="{CBCAADC5-4334-41B8-931F-88820C6E21EB}" presName="parentText" presStyleLbl="node1" presStyleIdx="1" presStyleCnt="3">
        <dgm:presLayoutVars>
          <dgm:chMax val="0"/>
          <dgm:bulletEnabled val="1"/>
        </dgm:presLayoutVars>
      </dgm:prSet>
      <dgm:spPr/>
    </dgm:pt>
    <dgm:pt modelId="{F5466460-8F6A-4D47-A70A-CA1971DC6936}" type="pres">
      <dgm:prSet presAssocID="{447188C7-836A-4908-996F-5E4C007B762F}" presName="spacer" presStyleCnt="0"/>
      <dgm:spPr/>
    </dgm:pt>
    <dgm:pt modelId="{C3009230-6DF9-4A93-9FC7-945EF65D4EE7}" type="pres">
      <dgm:prSet presAssocID="{92117F1A-814A-47A5-ABE2-C41092A99C53}" presName="parentText" presStyleLbl="node1" presStyleIdx="2" presStyleCnt="3">
        <dgm:presLayoutVars>
          <dgm:chMax val="0"/>
          <dgm:bulletEnabled val="1"/>
        </dgm:presLayoutVars>
      </dgm:prSet>
      <dgm:spPr/>
    </dgm:pt>
  </dgm:ptLst>
  <dgm:cxnLst>
    <dgm:cxn modelId="{6558D031-EE14-4D1B-AC0F-D093AF9F5BB9}" srcId="{626FC613-67B7-4534-BC0B-B724D1E9C3EC}" destId="{92117F1A-814A-47A5-ABE2-C41092A99C53}" srcOrd="2" destOrd="0" parTransId="{D663CFFE-983C-4080-819D-D567E5FEA45C}" sibTransId="{5BC26CDF-1993-4002-9E46-F904CDE4A8E6}"/>
    <dgm:cxn modelId="{3520C15D-6F3B-4FA2-BE65-92AFBCAE225D}" srcId="{626FC613-67B7-4534-BC0B-B724D1E9C3EC}" destId="{CBCAADC5-4334-41B8-931F-88820C6E21EB}" srcOrd="1" destOrd="0" parTransId="{1DF34FA2-CC87-4F0E-9CA5-2B3076CE028F}" sibTransId="{447188C7-836A-4908-996F-5E4C007B762F}"/>
    <dgm:cxn modelId="{1E0BB047-FFED-4866-905B-A29C5E4EA875}" srcId="{626FC613-67B7-4534-BC0B-B724D1E9C3EC}" destId="{9C59D59E-2683-4FF1-84E5-F886159D0743}" srcOrd="0" destOrd="0" parTransId="{A484488D-DD94-474E-9412-7DAD58DD2195}" sibTransId="{164A3119-B068-433D-B47A-0096E6A175C0}"/>
    <dgm:cxn modelId="{6E203D49-4EC1-4DA9-AA36-3925F1F31A80}" type="presOf" srcId="{626FC613-67B7-4534-BC0B-B724D1E9C3EC}" destId="{C54EE138-43C2-40C0-9DC8-A8918FA92F9C}" srcOrd="0" destOrd="0" presId="urn:microsoft.com/office/officeart/2005/8/layout/vList2"/>
    <dgm:cxn modelId="{2A6D8577-F67E-491E-9579-7B708A0D32A7}" type="presOf" srcId="{9C59D59E-2683-4FF1-84E5-F886159D0743}" destId="{B73C72E7-1680-4719-B6FC-C4F189D8223C}" srcOrd="0" destOrd="0" presId="urn:microsoft.com/office/officeart/2005/8/layout/vList2"/>
    <dgm:cxn modelId="{48B511B6-8419-4523-ADEA-21497E1F5804}" type="presOf" srcId="{CBCAADC5-4334-41B8-931F-88820C6E21EB}" destId="{210642C6-EF72-4016-B412-100D4BD44A14}" srcOrd="0" destOrd="0" presId="urn:microsoft.com/office/officeart/2005/8/layout/vList2"/>
    <dgm:cxn modelId="{B119A8FB-B47C-4BCB-A375-FA06B3904BB0}" type="presOf" srcId="{92117F1A-814A-47A5-ABE2-C41092A99C53}" destId="{C3009230-6DF9-4A93-9FC7-945EF65D4EE7}" srcOrd="0" destOrd="0" presId="urn:microsoft.com/office/officeart/2005/8/layout/vList2"/>
    <dgm:cxn modelId="{B4575C7E-08A4-4381-BC0F-73A1B65785C1}" type="presParOf" srcId="{C54EE138-43C2-40C0-9DC8-A8918FA92F9C}" destId="{B73C72E7-1680-4719-B6FC-C4F189D8223C}" srcOrd="0" destOrd="0" presId="urn:microsoft.com/office/officeart/2005/8/layout/vList2"/>
    <dgm:cxn modelId="{BBE84A68-D46D-4F5A-B1A8-7F52B1B5081D}" type="presParOf" srcId="{C54EE138-43C2-40C0-9DC8-A8918FA92F9C}" destId="{65E2E2A1-9A4E-4FBD-B437-AE6368F1075D}" srcOrd="1" destOrd="0" presId="urn:microsoft.com/office/officeart/2005/8/layout/vList2"/>
    <dgm:cxn modelId="{AB7CDE52-E61F-4F15-83DA-5E940D3875CB}" type="presParOf" srcId="{C54EE138-43C2-40C0-9DC8-A8918FA92F9C}" destId="{210642C6-EF72-4016-B412-100D4BD44A14}" srcOrd="2" destOrd="0" presId="urn:microsoft.com/office/officeart/2005/8/layout/vList2"/>
    <dgm:cxn modelId="{18E8078F-9D3F-4630-959E-C6A25EA21948}" type="presParOf" srcId="{C54EE138-43C2-40C0-9DC8-A8918FA92F9C}" destId="{F5466460-8F6A-4D47-A70A-CA1971DC6936}" srcOrd="3" destOrd="0" presId="urn:microsoft.com/office/officeart/2005/8/layout/vList2"/>
    <dgm:cxn modelId="{AB91BF6E-6DEA-432C-B2A6-DFA209F3FA77}" type="presParOf" srcId="{C54EE138-43C2-40C0-9DC8-A8918FA92F9C}" destId="{C3009230-6DF9-4A93-9FC7-945EF65D4EE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CF21-3480-48B1-B12F-FB294D81C512}">
      <dsp:nvSpPr>
        <dsp:cNvPr id="0" name=""/>
        <dsp:cNvSpPr/>
      </dsp:nvSpPr>
      <dsp:spPr>
        <a:xfrm>
          <a:off x="0" y="2458"/>
          <a:ext cx="7430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B1D1-4B92-43DA-A84B-2CA793B855FD}">
      <dsp:nvSpPr>
        <dsp:cNvPr id="0" name=""/>
        <dsp:cNvSpPr/>
      </dsp:nvSpPr>
      <dsp:spPr>
        <a:xfrm>
          <a:off x="0" y="2458"/>
          <a:ext cx="7430006" cy="83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Working to identify and respond to neglectful situations</a:t>
          </a:r>
          <a:endParaRPr lang="en-US" sz="2300" kern="1200" dirty="0"/>
        </a:p>
      </dsp:txBody>
      <dsp:txXfrm>
        <a:off x="0" y="2458"/>
        <a:ext cx="7430006" cy="838383"/>
      </dsp:txXfrm>
    </dsp:sp>
    <dsp:sp modelId="{58CB77F3-8FC1-4ADB-AE14-EB90C620EF66}">
      <dsp:nvSpPr>
        <dsp:cNvPr id="0" name=""/>
        <dsp:cNvSpPr/>
      </dsp:nvSpPr>
      <dsp:spPr>
        <a:xfrm>
          <a:off x="0" y="840842"/>
          <a:ext cx="7430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B0874-89FB-43E9-8B65-C801349502A0}">
      <dsp:nvSpPr>
        <dsp:cNvPr id="0" name=""/>
        <dsp:cNvSpPr/>
      </dsp:nvSpPr>
      <dsp:spPr>
        <a:xfrm>
          <a:off x="0" y="840842"/>
          <a:ext cx="7430006" cy="83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Improving our strategic efforts to deal with the exploitation of children </a:t>
          </a:r>
          <a:endParaRPr lang="en-US" sz="2300" kern="1200"/>
        </a:p>
      </dsp:txBody>
      <dsp:txXfrm>
        <a:off x="0" y="840842"/>
        <a:ext cx="7430006" cy="838383"/>
      </dsp:txXfrm>
    </dsp:sp>
    <dsp:sp modelId="{217C54BA-90E3-4C9B-B359-6F85C1ED3758}">
      <dsp:nvSpPr>
        <dsp:cNvPr id="0" name=""/>
        <dsp:cNvSpPr/>
      </dsp:nvSpPr>
      <dsp:spPr>
        <a:xfrm>
          <a:off x="0" y="1679226"/>
          <a:ext cx="7430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ED093-216A-4031-AF77-8982EA231B9D}">
      <dsp:nvSpPr>
        <dsp:cNvPr id="0" name=""/>
        <dsp:cNvSpPr/>
      </dsp:nvSpPr>
      <dsp:spPr>
        <a:xfrm>
          <a:off x="0" y="1679226"/>
          <a:ext cx="7430006" cy="83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Better connectivity with schools and shared sign up to the same safeguarding principles</a:t>
          </a:r>
          <a:endParaRPr lang="en-US" sz="2300" kern="1200"/>
        </a:p>
      </dsp:txBody>
      <dsp:txXfrm>
        <a:off x="0" y="1679226"/>
        <a:ext cx="7430006" cy="838383"/>
      </dsp:txXfrm>
    </dsp:sp>
    <dsp:sp modelId="{9208EF06-61D3-4F95-BE74-870ADEFB2988}">
      <dsp:nvSpPr>
        <dsp:cNvPr id="0" name=""/>
        <dsp:cNvSpPr/>
      </dsp:nvSpPr>
      <dsp:spPr>
        <a:xfrm>
          <a:off x="0" y="2517610"/>
          <a:ext cx="7430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9DCBD-98C5-4AF0-AB72-EA78CCC02DC7}">
      <dsp:nvSpPr>
        <dsp:cNvPr id="0" name=""/>
        <dsp:cNvSpPr/>
      </dsp:nvSpPr>
      <dsp:spPr>
        <a:xfrm>
          <a:off x="0" y="2517610"/>
          <a:ext cx="7430006" cy="83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Attendance at school of the most vulnerable children</a:t>
          </a:r>
          <a:endParaRPr lang="en-US" sz="2300" kern="1200"/>
        </a:p>
      </dsp:txBody>
      <dsp:txXfrm>
        <a:off x="0" y="2517610"/>
        <a:ext cx="7430006" cy="838383"/>
      </dsp:txXfrm>
    </dsp:sp>
    <dsp:sp modelId="{3123837C-A1B3-4DCB-ADE3-36CCD3A421EE}">
      <dsp:nvSpPr>
        <dsp:cNvPr id="0" name=""/>
        <dsp:cNvSpPr/>
      </dsp:nvSpPr>
      <dsp:spPr>
        <a:xfrm>
          <a:off x="0" y="3355993"/>
          <a:ext cx="7430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FE907-9CD7-4C8D-9ADB-055A1A6FFAC8}">
      <dsp:nvSpPr>
        <dsp:cNvPr id="0" name=""/>
        <dsp:cNvSpPr/>
      </dsp:nvSpPr>
      <dsp:spPr>
        <a:xfrm>
          <a:off x="0" y="3355993"/>
          <a:ext cx="7430006" cy="83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Waiting lists for children’s mental health services </a:t>
          </a:r>
          <a:endParaRPr lang="en-US" sz="2300" kern="1200"/>
        </a:p>
      </dsp:txBody>
      <dsp:txXfrm>
        <a:off x="0" y="3355993"/>
        <a:ext cx="7430006" cy="838383"/>
      </dsp:txXfrm>
    </dsp:sp>
    <dsp:sp modelId="{AACDDE2A-4A31-40D9-A39C-E001C7069BC8}">
      <dsp:nvSpPr>
        <dsp:cNvPr id="0" name=""/>
        <dsp:cNvSpPr/>
      </dsp:nvSpPr>
      <dsp:spPr>
        <a:xfrm>
          <a:off x="0" y="4194377"/>
          <a:ext cx="7430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19F31-3F52-496C-99B9-33E7D6F0F462}">
      <dsp:nvSpPr>
        <dsp:cNvPr id="0" name=""/>
        <dsp:cNvSpPr/>
      </dsp:nvSpPr>
      <dsp:spPr>
        <a:xfrm>
          <a:off x="0" y="4194377"/>
          <a:ext cx="7430006" cy="83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Multi-agency contribution to decision making meetings for the most vulnerable </a:t>
          </a:r>
          <a:endParaRPr lang="en-US" sz="2300" kern="1200"/>
        </a:p>
      </dsp:txBody>
      <dsp:txXfrm>
        <a:off x="0" y="4194377"/>
        <a:ext cx="7430006" cy="83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C72E7-1680-4719-B6FC-C4F189D8223C}">
      <dsp:nvSpPr>
        <dsp:cNvPr id="0" name=""/>
        <dsp:cNvSpPr/>
      </dsp:nvSpPr>
      <dsp:spPr>
        <a:xfrm>
          <a:off x="0" y="223838"/>
          <a:ext cx="6263640"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There is a lack of homes close to Oxfordshire for children who have a complex set of safeguarding needs  - this means there are insufficient places for children with the most complex needs </a:t>
          </a:r>
          <a:endParaRPr lang="en-US" sz="2300" kern="1200" dirty="0"/>
        </a:p>
      </dsp:txBody>
      <dsp:txXfrm>
        <a:off x="80132" y="303970"/>
        <a:ext cx="6103376" cy="1481245"/>
      </dsp:txXfrm>
    </dsp:sp>
    <dsp:sp modelId="{210642C6-EF72-4016-B412-100D4BD44A14}">
      <dsp:nvSpPr>
        <dsp:cNvPr id="0" name=""/>
        <dsp:cNvSpPr/>
      </dsp:nvSpPr>
      <dsp:spPr>
        <a:xfrm>
          <a:off x="0" y="1931589"/>
          <a:ext cx="6263640"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All agencies have a role to play in identifying and supporting families at an early stage- the early help assessment is the means to do this</a:t>
          </a:r>
          <a:endParaRPr lang="en-US" sz="2300" kern="1200" dirty="0"/>
        </a:p>
      </dsp:txBody>
      <dsp:txXfrm>
        <a:off x="80132" y="2011721"/>
        <a:ext cx="6103376" cy="1481245"/>
      </dsp:txXfrm>
    </dsp:sp>
    <dsp:sp modelId="{C3009230-6DF9-4A93-9FC7-945EF65D4EE7}">
      <dsp:nvSpPr>
        <dsp:cNvPr id="0" name=""/>
        <dsp:cNvSpPr/>
      </dsp:nvSpPr>
      <dsp:spPr>
        <a:xfrm>
          <a:off x="0" y="3639339"/>
          <a:ext cx="6263640"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Children are safest when they are school. They are kept safe from neglect and safe from exploitation. </a:t>
          </a:r>
          <a:endParaRPr lang="en-US" sz="2300" kern="1200" dirty="0"/>
        </a:p>
      </dsp:txBody>
      <dsp:txXfrm>
        <a:off x="80132" y="3719471"/>
        <a:ext cx="6103376" cy="1481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070D2-EC16-472F-82D7-F2F0D11F6480}" type="datetimeFigureOut">
              <a:rPr lang="en-GB" smtClean="0"/>
              <a:t>07/12/2021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7E620-8B79-4808-A7D0-D997EA72B425}" type="slidenum">
              <a:rPr lang="en-GB" smtClean="0"/>
              <a:t>‹#›</a:t>
            </a:fld>
            <a:endParaRPr lang="en-GB"/>
          </a:p>
        </p:txBody>
      </p:sp>
    </p:spTree>
    <p:extLst>
      <p:ext uri="{BB962C8B-B14F-4D97-AF65-F5344CB8AC3E}">
        <p14:creationId xmlns:p14="http://schemas.microsoft.com/office/powerpoint/2010/main" val="77904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2020-21 the OSCB completed 8  ‘serious incidents’ for a ‘Rapid Review’ and 1 case of concern. This led to 2 CSPR and 1 local Partnership learning review. </a:t>
            </a:r>
          </a:p>
          <a:p>
            <a:endParaRPr lang="en-GB" dirty="0"/>
          </a:p>
          <a:p>
            <a:endParaRPr lang="en-GB" dirty="0"/>
          </a:p>
          <a:p>
            <a:r>
              <a:rPr lang="en-GB" dirty="0"/>
              <a:t>Learning points from the last 12 months:</a:t>
            </a:r>
          </a:p>
          <a:p>
            <a:pPr marL="171450" indent="-171450">
              <a:buFont typeface="Arial" panose="020B0604020202020204" pitchFamily="34" charset="0"/>
              <a:buChar char="•"/>
            </a:pPr>
            <a:r>
              <a:rPr lang="en-GB" dirty="0"/>
              <a:t>Maintain face to face contacts where possible</a:t>
            </a:r>
          </a:p>
          <a:p>
            <a:pPr marL="171450" indent="-171450">
              <a:buFont typeface="Arial" panose="020B0604020202020204" pitchFamily="34" charset="0"/>
              <a:buChar char="•"/>
            </a:pPr>
            <a:r>
              <a:rPr lang="en-GB" dirty="0"/>
              <a:t>Ensure that professionals maintain good contact with each other when making decisions on risk</a:t>
            </a:r>
          </a:p>
          <a:p>
            <a:pPr marL="171450" indent="-171450">
              <a:buFont typeface="Arial" panose="020B0604020202020204" pitchFamily="34" charset="0"/>
              <a:buChar char="•"/>
            </a:pPr>
            <a:r>
              <a:rPr lang="en-GB" dirty="0"/>
              <a:t>Think about the whole family e.g. share information across different parts of the health service</a:t>
            </a:r>
          </a:p>
          <a:p>
            <a:pPr marL="171450" indent="-171450">
              <a:buFont typeface="Arial" panose="020B0604020202020204" pitchFamily="34" charset="0"/>
              <a:buChar char="•"/>
            </a:pPr>
            <a:r>
              <a:rPr lang="en-GB" dirty="0"/>
              <a:t>Safeguarding risks on co-sleeping should be explained to both parents </a:t>
            </a:r>
          </a:p>
          <a:p>
            <a:pPr marL="171450" indent="-171450">
              <a:buFont typeface="Arial" panose="020B0604020202020204" pitchFamily="34" charset="0"/>
              <a:buChar char="•"/>
            </a:pPr>
            <a:r>
              <a:rPr lang="en-GB" dirty="0"/>
              <a:t>Look for ‘reachable moments in adolescent children’s lives’ </a:t>
            </a:r>
          </a:p>
          <a:p>
            <a:pPr marL="171450" indent="-171450">
              <a:buFont typeface="Arial" panose="020B0604020202020204" pitchFamily="34" charset="0"/>
              <a:buChar char="•"/>
            </a:pPr>
            <a:r>
              <a:rPr lang="en-GB" dirty="0"/>
              <a:t>Children are safer when they are in education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In 2020-21 the OSCB  worked on ten reviews. Some of the reviews started before 2020. They concerned twelve children. Four were female and six were male. </a:t>
            </a:r>
          </a:p>
          <a:p>
            <a:pPr marL="0" indent="0">
              <a:buFont typeface="Arial" panose="020B0604020202020204" pitchFamily="34" charset="0"/>
              <a:buNone/>
            </a:pPr>
            <a:r>
              <a:rPr lang="en-GB" dirty="0"/>
              <a:t>Two reviews were published: Child K and the Jacob CSPR. They had local and national recommendations which are detailed in full in both reports.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two of the </a:t>
            </a:r>
            <a:r>
              <a:rPr lang="en-GB" b="1" dirty="0"/>
              <a:t>three reviews on </a:t>
            </a:r>
            <a:r>
              <a:rPr lang="en-GB" dirty="0"/>
              <a:t>children under 5 years the child suffered physical abuse.</a:t>
            </a:r>
          </a:p>
          <a:p>
            <a:pPr marL="0" indent="0">
              <a:buFont typeface="Arial" panose="020B0604020202020204" pitchFamily="34" charset="0"/>
              <a:buNone/>
            </a:pPr>
            <a:r>
              <a:rPr lang="en-GB" dirty="0"/>
              <a:t>In </a:t>
            </a:r>
            <a:r>
              <a:rPr lang="en-GB" b="1" dirty="0"/>
              <a:t>three of the reviews </a:t>
            </a:r>
            <a:r>
              <a:rPr lang="en-GB" dirty="0"/>
              <a:t>on adolescent young people, mental wellbeing and suicidal behaviours were contributory factors. </a:t>
            </a:r>
          </a:p>
          <a:p>
            <a:pPr marL="0" indent="0">
              <a:buFont typeface="Arial" panose="020B0604020202020204" pitchFamily="34" charset="0"/>
              <a:buNone/>
            </a:pPr>
            <a:r>
              <a:rPr lang="en-GB" dirty="0"/>
              <a:t>Sadly, two of the reviews concerned children who are deceased. </a:t>
            </a:r>
          </a:p>
        </p:txBody>
      </p:sp>
      <p:sp>
        <p:nvSpPr>
          <p:cNvPr id="4" name="Slide Number Placeholder 3"/>
          <p:cNvSpPr>
            <a:spLocks noGrp="1"/>
          </p:cNvSpPr>
          <p:nvPr>
            <p:ph type="sldNum" sz="quarter" idx="5"/>
          </p:nvPr>
        </p:nvSpPr>
        <p:spPr/>
        <p:txBody>
          <a:bodyPr/>
          <a:lstStyle/>
          <a:p>
            <a:fld id="{0487E620-8B79-4808-A7D0-D997EA72B425}" type="slidenum">
              <a:rPr lang="en-GB" smtClean="0"/>
              <a:t>2</a:t>
            </a:fld>
            <a:endParaRPr lang="en-GB"/>
          </a:p>
        </p:txBody>
      </p:sp>
    </p:spTree>
    <p:extLst>
      <p:ext uri="{BB962C8B-B14F-4D97-AF65-F5344CB8AC3E}">
        <p14:creationId xmlns:p14="http://schemas.microsoft.com/office/powerpoint/2010/main" val="95112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Arial" panose="020B0604020202020204" pitchFamily="34" charset="0"/>
                <a:ea typeface="Calibri" panose="020F0502020204030204" pitchFamily="34" charset="0"/>
              </a:rPr>
              <a:t>Changes to LCSS service delivery from 22</a:t>
            </a:r>
            <a:r>
              <a:rPr lang="en-GB" sz="1800" b="1" dirty="0">
                <a:solidFill>
                  <a:srgbClr val="FF0000"/>
                </a:solidFill>
                <a:effectLst/>
                <a:latin typeface="Arial" panose="020B0604020202020204" pitchFamily="34" charset="0"/>
                <a:ea typeface="Calibri" panose="020F0502020204030204" pitchFamily="34" charset="0"/>
              </a:rPr>
              <a:t> </a:t>
            </a:r>
            <a:r>
              <a:rPr lang="en-GB" sz="1800" b="1" dirty="0">
                <a:effectLst/>
                <a:latin typeface="Arial" panose="020B0604020202020204" pitchFamily="34" charset="0"/>
                <a:ea typeface="Calibri" panose="020F0502020204030204" pitchFamily="34" charset="0"/>
              </a:rPr>
              <a:t>November – 28 February 2022</a:t>
            </a:r>
            <a:endParaRPr lang="en-GB" sz="1800" dirty="0">
              <a:effectLst/>
              <a:latin typeface="Calibri" panose="020F0502020204030204" pitchFamily="34" charset="0"/>
              <a:ea typeface="Calibri" panose="020F0502020204030204" pitchFamily="34" charset="0"/>
            </a:endParaRPr>
          </a:p>
          <a:p>
            <a:r>
              <a:rPr lang="en-GB" sz="1800" b="1"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solidFill>
                  <a:srgbClr val="000000"/>
                </a:solidFill>
                <a:effectLst/>
                <a:latin typeface="Arial" panose="020B0604020202020204" pitchFamily="34" charset="0"/>
                <a:ea typeface="Calibri" panose="020F0502020204030204" pitchFamily="34" charset="0"/>
              </a:rPr>
              <a:t>Advice and consultation including No Names Consultations. This service will continue, but will now be provided directly by the MASH. </a:t>
            </a:r>
            <a:r>
              <a:rPr lang="en-GB" sz="1800" dirty="0">
                <a:solidFill>
                  <a:srgbClr val="000000"/>
                </a:solidFill>
                <a:effectLst/>
                <a:latin typeface="Arial" panose="020B0604020202020204" pitchFamily="34" charset="0"/>
                <a:ea typeface="Times New Roman" panose="02020603050405020304" pitchFamily="18" charset="0"/>
              </a:rPr>
              <a:t>Where practitioners require advice or a consultation (including no name consultation) as to whether an early help assessment (EHA) is required for a family, we are asking practitioners to contact the MASH who will offer this advice.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Practitioners can contact the MASH 8.30 am-5.00 pm Monday to Thursday; 8.30 am-4.00 pm on a </a:t>
            </a:r>
            <a:r>
              <a:rPr lang="en-GB" sz="1800" dirty="0">
                <a:effectLst/>
                <a:latin typeface="Arial" panose="020B0604020202020204" pitchFamily="34" charset="0"/>
                <a:ea typeface="Calibri" panose="020F0502020204030204" pitchFamily="34" charset="0"/>
              </a:rPr>
              <a:t>Friday on </a:t>
            </a:r>
            <a:r>
              <a:rPr lang="en-GB" sz="1800" b="1" dirty="0">
                <a:effectLst/>
                <a:latin typeface="Arial" panose="020B0604020202020204" pitchFamily="34" charset="0"/>
                <a:ea typeface="Calibri" panose="020F0502020204030204" pitchFamily="34" charset="0"/>
              </a:rPr>
              <a:t>0333 014 3325.</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solidFill>
                  <a:srgbClr val="000000"/>
                </a:solidFill>
                <a:effectLst/>
                <a:latin typeface="Arial" panose="020B0604020202020204" pitchFamily="34" charset="0"/>
                <a:ea typeface="Calibri" panose="020F0502020204030204" pitchFamily="34" charset="0"/>
              </a:rPr>
              <a:t>Guidance on new EHAs and TAFs. </a:t>
            </a:r>
            <a:r>
              <a:rPr lang="en-GB" sz="1800" dirty="0">
                <a:effectLst/>
                <a:latin typeface="Arial" panose="020B0604020202020204" pitchFamily="34" charset="0"/>
                <a:ea typeface="Calibri" panose="020F0502020204030204" pitchFamily="34" charset="0"/>
              </a:rPr>
              <a:t>LCSS advice service will be provided remotely via phone or MS Teams w</a:t>
            </a:r>
            <a:r>
              <a:rPr lang="en-GB" sz="1800" dirty="0">
                <a:solidFill>
                  <a:srgbClr val="000000"/>
                </a:solidFill>
                <a:effectLst/>
                <a:latin typeface="Arial" panose="020B0604020202020204" pitchFamily="34" charset="0"/>
                <a:ea typeface="Times New Roman" panose="02020603050405020304" pitchFamily="18" charset="0"/>
              </a:rPr>
              <a:t>here a decision has already been made</a:t>
            </a:r>
            <a:r>
              <a:rPr lang="en-GB" sz="1800" dirty="0">
                <a:solidFill>
                  <a:srgbClr val="FF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rPr>
              <a:t>that an EHA is indicated and a practitioner requires: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342900" marR="457200" lvl="0" indent="-342900">
              <a:buFont typeface="Wingdings" panose="05000000000000000000" pitchFamily="2" charset="2"/>
              <a:buChar char=""/>
            </a:pPr>
            <a:r>
              <a:rPr lang="en-GB" sz="1800" dirty="0">
                <a:solidFill>
                  <a:srgbClr val="000000"/>
                </a:solidFill>
                <a:effectLst/>
                <a:latin typeface="Arial" panose="020B0604020202020204" pitchFamily="34" charset="0"/>
                <a:ea typeface="Times New Roman" panose="02020603050405020304" pitchFamily="18" charset="0"/>
              </a:rPr>
              <a:t>Guidance with completing the EHA </a:t>
            </a:r>
            <a:endParaRPr lang="en-GB" sz="1800" dirty="0">
              <a:effectLst/>
              <a:latin typeface="Calibri" panose="020F0502020204030204" pitchFamily="34" charset="0"/>
              <a:ea typeface="Calibri" panose="020F0502020204030204" pitchFamily="34" charset="0"/>
            </a:endParaRPr>
          </a:p>
          <a:p>
            <a:pPr marL="342900" marR="457200" lvl="0" indent="-3429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rPr>
              <a:t>Guidance</a:t>
            </a:r>
            <a:r>
              <a:rPr lang="en-GB" sz="1800" dirty="0">
                <a:effectLst/>
                <a:latin typeface="Calibri" panose="020F0502020204030204" pitchFamily="34" charset="0"/>
                <a:ea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rPr>
              <a:t>with arranging the </a:t>
            </a:r>
            <a:r>
              <a:rPr lang="en-GB" sz="1800" b="1" dirty="0">
                <a:solidFill>
                  <a:srgbClr val="000000"/>
                </a:solidFill>
                <a:effectLst/>
                <a:latin typeface="Arial" panose="020B0604020202020204" pitchFamily="34" charset="0"/>
                <a:ea typeface="Times New Roman" panose="02020603050405020304" pitchFamily="18" charset="0"/>
              </a:rPr>
              <a:t>first</a:t>
            </a:r>
            <a:r>
              <a:rPr lang="en-GB" sz="1800" dirty="0">
                <a:solidFill>
                  <a:srgbClr val="000000"/>
                </a:solidFill>
                <a:effectLst/>
                <a:latin typeface="Arial" panose="020B0604020202020204" pitchFamily="34" charset="0"/>
                <a:ea typeface="Times New Roman" panose="02020603050405020304" pitchFamily="18" charset="0"/>
              </a:rPr>
              <a:t> team around the family (TAF) meeting for families where EHA has been completed</a:t>
            </a:r>
            <a:r>
              <a:rPr lang="en-GB" sz="1800" dirty="0">
                <a:solidFill>
                  <a:srgbClr val="FF0000"/>
                </a:solidFill>
                <a:effectLst/>
                <a:latin typeface="Calibri" panose="020F0502020204030204" pitchFamily="34" charset="0"/>
                <a:ea typeface="Times New Roman" panose="02020603050405020304" pitchFamily="18" charset="0"/>
              </a:rPr>
              <a:t>,</a:t>
            </a:r>
            <a:endParaRPr lang="en-GB" sz="1800" dirty="0">
              <a:effectLst/>
              <a:latin typeface="Calibri" panose="020F0502020204030204" pitchFamily="34" charset="0"/>
              <a:ea typeface="Calibri" panose="020F0502020204030204" pitchFamily="34" charset="0"/>
            </a:endParaRPr>
          </a:p>
          <a:p>
            <a:pPr marR="914400"/>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R="914400"/>
            <a:r>
              <a:rPr lang="en-GB" sz="1800" dirty="0">
                <a:effectLst/>
                <a:latin typeface="Arial" panose="020B0604020202020204" pitchFamily="34" charset="0"/>
                <a:ea typeface="Calibri" panose="020F0502020204030204" pitchFamily="34" charset="0"/>
              </a:rPr>
              <a:t>The duty line will operate</a:t>
            </a:r>
            <a:r>
              <a:rPr lang="en-GB" sz="1800" dirty="0">
                <a:effectLst/>
                <a:latin typeface="Calibri" panose="020F0502020204030204" pitchFamily="34" charset="0"/>
                <a:ea typeface="Calibri" panose="020F0502020204030204" pitchFamily="34" charset="0"/>
              </a:rPr>
              <a:t> </a:t>
            </a:r>
            <a:r>
              <a:rPr lang="en-GB" sz="1800" dirty="0">
                <a:solidFill>
                  <a:srgbClr val="000000"/>
                </a:solidFill>
                <a:effectLst/>
                <a:latin typeface="Arial" panose="020B0604020202020204" pitchFamily="34" charset="0"/>
                <a:ea typeface="Calibri" panose="020F0502020204030204" pitchFamily="34" charset="0"/>
              </a:rPr>
              <a:t>8.30 am-5.00 pm Monday to Thursday and 8.30 am-4.00 pm on a Friday.</a:t>
            </a:r>
            <a:endParaRPr lang="en-GB" sz="1800" dirty="0">
              <a:effectLst/>
              <a:latin typeface="Calibri" panose="020F0502020204030204" pitchFamily="34" charset="0"/>
              <a:ea typeface="Calibri" panose="020F0502020204030204" pitchFamily="34" charset="0"/>
            </a:endParaRPr>
          </a:p>
          <a:p>
            <a:pPr marR="914400"/>
            <a:r>
              <a:rPr lang="en-GB" sz="1800"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R="914400"/>
            <a:r>
              <a:rPr lang="en-GB" sz="1800" dirty="0">
                <a:solidFill>
                  <a:srgbClr val="000000"/>
                </a:solidFill>
                <a:effectLst/>
                <a:latin typeface="Arial" panose="020B0604020202020204" pitchFamily="34" charset="0"/>
                <a:ea typeface="Calibri" panose="020F0502020204030204" pitchFamily="34" charset="0"/>
              </a:rPr>
              <a:t>For LCSS North call </a:t>
            </a:r>
            <a:r>
              <a:rPr lang="en-GB" sz="1800" b="1" dirty="0">
                <a:solidFill>
                  <a:srgbClr val="242424"/>
                </a:solidFill>
                <a:effectLst/>
                <a:latin typeface="Arial" panose="020B0604020202020204" pitchFamily="34" charset="0"/>
                <a:ea typeface="Calibri" panose="020F0502020204030204" pitchFamily="34" charset="0"/>
              </a:rPr>
              <a:t>0345 241 2703</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For LCSS Central call </a:t>
            </a:r>
            <a:r>
              <a:rPr lang="en-GB" sz="1800" b="1" dirty="0">
                <a:solidFill>
                  <a:srgbClr val="000000"/>
                </a:solidFill>
                <a:effectLst/>
                <a:latin typeface="Arial" panose="020B0604020202020204" pitchFamily="34" charset="0"/>
                <a:ea typeface="Calibri" panose="020F0502020204030204" pitchFamily="34" charset="0"/>
              </a:rPr>
              <a:t>0345 241 2705</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For LCSS South call </a:t>
            </a:r>
            <a:r>
              <a:rPr lang="en-GB" sz="1800" b="1" dirty="0">
                <a:solidFill>
                  <a:srgbClr val="424242"/>
                </a:solidFill>
                <a:effectLst/>
                <a:latin typeface="Arial" panose="020B0604020202020204" pitchFamily="34" charset="0"/>
                <a:ea typeface="Calibri" panose="020F0502020204030204" pitchFamily="34" charset="0"/>
              </a:rPr>
              <a:t>0345 241 2608</a:t>
            </a:r>
            <a:endParaRPr lang="en-GB" sz="1800" dirty="0">
              <a:effectLst/>
              <a:latin typeface="Calibri" panose="020F0502020204030204" pitchFamily="34" charset="0"/>
              <a:ea typeface="Calibri" panose="020F0502020204030204" pitchFamily="34" charset="0"/>
            </a:endParaRPr>
          </a:p>
          <a:p>
            <a:pPr marR="914400"/>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R="914400"/>
            <a:r>
              <a:rPr lang="en-GB" sz="1800" dirty="0">
                <a:effectLst/>
                <a:latin typeface="Arial" panose="020B0604020202020204" pitchFamily="34" charset="0"/>
                <a:ea typeface="Calibri" panose="020F0502020204030204" pitchFamily="34" charset="0"/>
              </a:rPr>
              <a:t>There will be one dedicated practitioner per area operating this service, so please be patient if you experience a short delay in getting a response. </a:t>
            </a:r>
            <a:endParaRPr lang="en-GB" sz="1800" dirty="0">
              <a:effectLst/>
              <a:latin typeface="Calibri" panose="020F0502020204030204" pitchFamily="34" charset="0"/>
              <a:ea typeface="Calibri" panose="020F0502020204030204" pitchFamily="34" charset="0"/>
            </a:endParaRPr>
          </a:p>
          <a:p>
            <a:r>
              <a:rPr lang="en-GB" sz="1800" b="1"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solidFill>
                  <a:srgbClr val="000000"/>
                </a:solidFill>
                <a:effectLst/>
                <a:latin typeface="Arial" panose="020B0604020202020204" pitchFamily="34" charset="0"/>
                <a:ea typeface="Calibri" panose="020F0502020204030204" pitchFamily="34" charset="0"/>
              </a:rPr>
              <a:t>Support with on-going TAF processes. </a:t>
            </a:r>
            <a:r>
              <a:rPr lang="en-GB" sz="1800" dirty="0">
                <a:effectLst/>
                <a:latin typeface="Arial" panose="020B0604020202020204" pitchFamily="34" charset="0"/>
                <a:ea typeface="Times New Roman" panose="02020603050405020304" pitchFamily="18" charset="0"/>
              </a:rPr>
              <a:t>LCSS will not be able to chair TAF meetings to the same extent as they do currently. There will be a limited service. To give greater capacity, we are asking that if LCSS has chaired at least one TAF, that the community lead professional chair the subsequent TAF meetings for that family. LCSS staff will discuss the detail of this with lead practitioners.</a:t>
            </a:r>
            <a:endParaRPr lang="en-GB" sz="1800" dirty="0">
              <a:effectLst/>
              <a:latin typeface="Calibri" panose="020F0502020204030204" pitchFamily="34" charset="0"/>
              <a:ea typeface="Calibri" panose="020F0502020204030204" pitchFamily="34" charset="0"/>
            </a:endParaRPr>
          </a:p>
          <a:p>
            <a:pPr marR="457200"/>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R="457200"/>
            <a:r>
              <a:rPr lang="en-GB" sz="1800" b="1" dirty="0">
                <a:effectLst/>
                <a:latin typeface="Calibri" panose="020F0502020204030204" pitchFamily="34" charset="0"/>
                <a:ea typeface="Calibri" panose="020F0502020204030204" pitchFamily="34" charset="0"/>
              </a:rPr>
              <a:t>Review of Education and Health Care plans. </a:t>
            </a:r>
            <a:r>
              <a:rPr lang="en-GB" sz="1800" dirty="0">
                <a:effectLst/>
                <a:latin typeface="Arial" panose="020B0604020202020204" pitchFamily="34" charset="0"/>
                <a:ea typeface="Calibri" panose="020F0502020204030204" pitchFamily="34" charset="0"/>
              </a:rPr>
              <a:t>LCSS will continue to provide this statutory function.</a:t>
            </a:r>
            <a:endParaRPr lang="en-GB" sz="1800" dirty="0">
              <a:effectLst/>
              <a:latin typeface="Calibri" panose="020F0502020204030204" pitchFamily="34" charset="0"/>
              <a:ea typeface="Calibri" panose="020F0502020204030204" pitchFamily="34" charset="0"/>
            </a:endParaRPr>
          </a:p>
          <a:p>
            <a:pPr marR="457200"/>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solidFill>
                  <a:srgbClr val="000000"/>
                </a:solidFill>
                <a:effectLst/>
                <a:latin typeface="Arial" panose="020B0604020202020204" pitchFamily="34" charset="0"/>
                <a:ea typeface="Calibri" panose="020F0502020204030204" pitchFamily="34" charset="0"/>
              </a:rPr>
              <a:t>Early help networks. </a:t>
            </a:r>
            <a:r>
              <a:rPr lang="en-GB" sz="1800" dirty="0">
                <a:solidFill>
                  <a:srgbClr val="000000"/>
                </a:solidFill>
                <a:effectLst/>
                <a:latin typeface="Arial" panose="020B0604020202020204" pitchFamily="34" charset="0"/>
                <a:ea typeface="Calibri" panose="020F0502020204030204" pitchFamily="34" charset="0"/>
              </a:rPr>
              <a:t>These will move to monthly, rather than fortnightly. In February we will review with schools and partners the impact of this change.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487E620-8B79-4808-A7D0-D997EA72B425}" type="slidenum">
              <a:rPr lang="en-GB" smtClean="0"/>
              <a:t>3</a:t>
            </a:fld>
            <a:endParaRPr lang="en-GB"/>
          </a:p>
        </p:txBody>
      </p:sp>
    </p:spTree>
    <p:extLst>
      <p:ext uri="{BB962C8B-B14F-4D97-AF65-F5344CB8AC3E}">
        <p14:creationId xmlns:p14="http://schemas.microsoft.com/office/powerpoint/2010/main" val="179990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87E620-8B79-4808-A7D0-D997EA72B425}" type="slidenum">
              <a:rPr lang="en-GB" smtClean="0"/>
              <a:t>4</a:t>
            </a:fld>
            <a:endParaRPr lang="en-GB"/>
          </a:p>
        </p:txBody>
      </p:sp>
    </p:spTree>
    <p:extLst>
      <p:ext uri="{BB962C8B-B14F-4D97-AF65-F5344CB8AC3E}">
        <p14:creationId xmlns:p14="http://schemas.microsoft.com/office/powerpoint/2010/main" val="71455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annual survey of practitioners asks them to assess what is impacting on their capacity to deliver. Positive findings were as follows: 3 75% felt that there had been visible safeguarding leadership during Covid 3 95% had undertaken safeguarding training within the last 3 years </a:t>
            </a:r>
          </a:p>
          <a:p>
            <a:endParaRPr lang="en-GB" dirty="0"/>
          </a:p>
          <a:p>
            <a:r>
              <a:rPr lang="en-GB" dirty="0"/>
              <a:t>Areas for improvement were Use of multi-agency tools when making decisions. However we could see that awareness of the multiagency chronology has increased by 100%</a:t>
            </a:r>
          </a:p>
        </p:txBody>
      </p:sp>
      <p:sp>
        <p:nvSpPr>
          <p:cNvPr id="4" name="Slide Number Placeholder 3"/>
          <p:cNvSpPr>
            <a:spLocks noGrp="1"/>
          </p:cNvSpPr>
          <p:nvPr>
            <p:ph type="sldNum" sz="quarter" idx="5"/>
          </p:nvPr>
        </p:nvSpPr>
        <p:spPr/>
        <p:txBody>
          <a:bodyPr/>
          <a:lstStyle/>
          <a:p>
            <a:fld id="{0487E620-8B79-4808-A7D0-D997EA72B425}" type="slidenum">
              <a:rPr lang="en-GB" smtClean="0"/>
              <a:t>5</a:t>
            </a:fld>
            <a:endParaRPr lang="en-GB"/>
          </a:p>
        </p:txBody>
      </p:sp>
    </p:spTree>
    <p:extLst>
      <p:ext uri="{BB962C8B-B14F-4D97-AF65-F5344CB8AC3E}">
        <p14:creationId xmlns:p14="http://schemas.microsoft.com/office/powerpoint/2010/main" val="159634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6D8D-1CAD-4103-A32D-5EAD942EA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304EF8-8389-4EFF-90CA-60C5CF700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BDF532-7C9E-418F-990A-797602AB1291}"/>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5" name="Footer Placeholder 4">
            <a:extLst>
              <a:ext uri="{FF2B5EF4-FFF2-40B4-BE49-F238E27FC236}">
                <a16:creationId xmlns:a16="http://schemas.microsoft.com/office/drawing/2014/main" id="{14ACB712-0290-40F6-AAA0-3C7461F2F2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B4C24-678F-48BD-A3AB-FF39E7F74A5D}"/>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178591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C90E-A7EF-4685-9091-3231A44554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014DA6-E36D-4997-8A42-437AB3844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0C1E8-5D08-48FE-8F12-C2354E60EA71}"/>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5" name="Footer Placeholder 4">
            <a:extLst>
              <a:ext uri="{FF2B5EF4-FFF2-40B4-BE49-F238E27FC236}">
                <a16:creationId xmlns:a16="http://schemas.microsoft.com/office/drawing/2014/main" id="{5A16990B-404C-4146-BDD1-C2A81962D8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F41A1-B94C-419F-A8CF-5C281394E6D0}"/>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419377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450C4-F03A-4645-ABFA-3997DD9123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2B4AC2-B8D8-455B-95C2-5FBA46DB85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2EA87D-8E5D-43DD-B79C-3B95FBC44C75}"/>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5" name="Footer Placeholder 4">
            <a:extLst>
              <a:ext uri="{FF2B5EF4-FFF2-40B4-BE49-F238E27FC236}">
                <a16:creationId xmlns:a16="http://schemas.microsoft.com/office/drawing/2014/main" id="{1BC8A621-655F-43BD-BD12-D8FF728E7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2D495-C5F9-45DB-A32C-F69A3DBA2024}"/>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206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1577-8A74-452C-B96F-4D0AA879E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D6637B-8FB6-4156-A5B0-162BF8333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09368D-210F-4CA1-A2F0-5C2376A12E80}"/>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5" name="Footer Placeholder 4">
            <a:extLst>
              <a:ext uri="{FF2B5EF4-FFF2-40B4-BE49-F238E27FC236}">
                <a16:creationId xmlns:a16="http://schemas.microsoft.com/office/drawing/2014/main" id="{CDAFCD46-A916-435A-8914-EAEE073655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52298D-A8D9-4CE1-8206-EA882CA15C36}"/>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363507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793F-1797-4820-9977-BBEA9044B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76AAFF-1DBF-4559-81E0-B7BA7E23F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F8DE6-060D-490C-B557-3F3C93D83C60}"/>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5" name="Footer Placeholder 4">
            <a:extLst>
              <a:ext uri="{FF2B5EF4-FFF2-40B4-BE49-F238E27FC236}">
                <a16:creationId xmlns:a16="http://schemas.microsoft.com/office/drawing/2014/main" id="{C79C4C6E-DC11-4829-B585-561076DF6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C1D2F-8E51-4B24-BB20-A06BB6B0B0C9}"/>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369576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0A-F17F-4610-A53D-329E8835A9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551E7B-29FB-4FB1-A79C-61196CFA4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4F32EB-4235-4DF7-BB0E-F80C7D83DC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DD8E5D-0612-4687-B082-F610E9197721}"/>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6" name="Footer Placeholder 5">
            <a:extLst>
              <a:ext uri="{FF2B5EF4-FFF2-40B4-BE49-F238E27FC236}">
                <a16:creationId xmlns:a16="http://schemas.microsoft.com/office/drawing/2014/main" id="{D189F005-9AF1-43A4-8DE5-C829896C6F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47D44F-0DAE-4440-A5F7-311E79A8E512}"/>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23080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195C-95F3-481D-B156-8BF5C87C9A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D5557F-BA29-4CF3-9019-E9C06082A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D4BCD1-A12E-4961-9588-1A9CBDE1E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7780E0-C94F-42E6-B258-87AE3B0E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B23E4-EB7B-455B-ADAE-7868A7F2A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66BA6E-1D8E-4BD5-B955-7CA02C6EF3E0}"/>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8" name="Footer Placeholder 7">
            <a:extLst>
              <a:ext uri="{FF2B5EF4-FFF2-40B4-BE49-F238E27FC236}">
                <a16:creationId xmlns:a16="http://schemas.microsoft.com/office/drawing/2014/main" id="{F9A4060A-6798-47BB-89CC-7EC310F504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53B645-FDE8-48FE-98BA-0D85E8AC038A}"/>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80805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2A56-A1C3-40F5-AA49-A0D2229E8F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ED6CBC-41DD-4DDA-9636-CB323CE61245}"/>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4" name="Footer Placeholder 3">
            <a:extLst>
              <a:ext uri="{FF2B5EF4-FFF2-40B4-BE49-F238E27FC236}">
                <a16:creationId xmlns:a16="http://schemas.microsoft.com/office/drawing/2014/main" id="{B3409B75-96F1-4E34-8C50-EDE27B08C0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0BFA63-45B7-410C-973D-020552D2919D}"/>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113506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DE354-4B4B-4E58-847D-B46E8D43A01D}"/>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3" name="Footer Placeholder 2">
            <a:extLst>
              <a:ext uri="{FF2B5EF4-FFF2-40B4-BE49-F238E27FC236}">
                <a16:creationId xmlns:a16="http://schemas.microsoft.com/office/drawing/2014/main" id="{D4E8CBE5-16FF-43C1-BD0F-EE74C09B3C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205DA1-4C7A-4B3C-BA43-B1D2098288B8}"/>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156835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CBF8-28ED-4B03-88AD-B4BDFB803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1D3B72-36E8-429A-825F-17A668A8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105DF8-E14B-45A0-9067-B6455663F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65822-778C-4E88-8553-E7CF50F1F12C}"/>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6" name="Footer Placeholder 5">
            <a:extLst>
              <a:ext uri="{FF2B5EF4-FFF2-40B4-BE49-F238E27FC236}">
                <a16:creationId xmlns:a16="http://schemas.microsoft.com/office/drawing/2014/main" id="{DCCD898D-EAB0-48FA-8B58-08C7D53CF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8AB5DF-168A-4963-B4AE-63A2F8C2ECA4}"/>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340419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B159-7C51-4C28-B4EC-6B4142278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C66564-9E6F-4865-994C-0B047D0B4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675DD0-479E-48A5-B37B-B48AB5DE2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51961-BD53-4522-9BFA-B1C76ACB0AE8}"/>
              </a:ext>
            </a:extLst>
          </p:cNvPr>
          <p:cNvSpPr>
            <a:spLocks noGrp="1"/>
          </p:cNvSpPr>
          <p:nvPr>
            <p:ph type="dt" sz="half" idx="10"/>
          </p:nvPr>
        </p:nvSpPr>
        <p:spPr/>
        <p:txBody>
          <a:bodyPr/>
          <a:lstStyle/>
          <a:p>
            <a:fld id="{BBED5B20-38B2-4E5C-93D2-795A2F6B6231}" type="datetimeFigureOut">
              <a:rPr lang="en-GB" smtClean="0"/>
              <a:t>07/12/2021</a:t>
            </a:fld>
            <a:endParaRPr lang="en-GB"/>
          </a:p>
        </p:txBody>
      </p:sp>
      <p:sp>
        <p:nvSpPr>
          <p:cNvPr id="6" name="Footer Placeholder 5">
            <a:extLst>
              <a:ext uri="{FF2B5EF4-FFF2-40B4-BE49-F238E27FC236}">
                <a16:creationId xmlns:a16="http://schemas.microsoft.com/office/drawing/2014/main" id="{F8FAAC7B-485F-4F2E-95BC-36DD852CCC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4DCD87-84CD-4B27-8616-BE98E3E943C2}"/>
              </a:ext>
            </a:extLst>
          </p:cNvPr>
          <p:cNvSpPr>
            <a:spLocks noGrp="1"/>
          </p:cNvSpPr>
          <p:nvPr>
            <p:ph type="sldNum" sz="quarter" idx="12"/>
          </p:nvPr>
        </p:nvSpPr>
        <p:spPr/>
        <p:txBody>
          <a:bodyPr/>
          <a:lstStyle/>
          <a:p>
            <a:fld id="{6144571E-6996-4EFC-97C8-095459FFD5AC}" type="slidenum">
              <a:rPr lang="en-GB" smtClean="0"/>
              <a:t>‹#›</a:t>
            </a:fld>
            <a:endParaRPr lang="en-GB"/>
          </a:p>
        </p:txBody>
      </p:sp>
    </p:spTree>
    <p:extLst>
      <p:ext uri="{BB962C8B-B14F-4D97-AF65-F5344CB8AC3E}">
        <p14:creationId xmlns:p14="http://schemas.microsoft.com/office/powerpoint/2010/main" val="24165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624207-5D6B-4355-AC60-038C98262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ADC49C-1EF8-4749-BBE7-26653633B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74134F-16EB-45A7-9E56-5A4CAEC38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D5B20-38B2-4E5C-93D2-795A2F6B6231}" type="datetimeFigureOut">
              <a:rPr lang="en-GB" smtClean="0"/>
              <a:t>07/12/2021</a:t>
            </a:fld>
            <a:endParaRPr lang="en-GB"/>
          </a:p>
        </p:txBody>
      </p:sp>
      <p:sp>
        <p:nvSpPr>
          <p:cNvPr id="5" name="Footer Placeholder 4">
            <a:extLst>
              <a:ext uri="{FF2B5EF4-FFF2-40B4-BE49-F238E27FC236}">
                <a16:creationId xmlns:a16="http://schemas.microsoft.com/office/drawing/2014/main" id="{AC51047F-C9D5-4249-AF57-B20E0E205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339D6B-71AF-4352-8949-DF0F8259B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4571E-6996-4EFC-97C8-095459FFD5AC}" type="slidenum">
              <a:rPr lang="en-GB" smtClean="0"/>
              <a:t>‹#›</a:t>
            </a:fld>
            <a:endParaRPr lang="en-GB"/>
          </a:p>
        </p:txBody>
      </p:sp>
    </p:spTree>
    <p:extLst>
      <p:ext uri="{BB962C8B-B14F-4D97-AF65-F5344CB8AC3E}">
        <p14:creationId xmlns:p14="http://schemas.microsoft.com/office/powerpoint/2010/main" val="173484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oscb.org.uk/wp-content/uploads/2021/09/Oxfordshire-Threshold-of-Needs-202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oscb.org.uk/practitioners-volunteers/locality-and-community-support-service-early-hel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oscb.org.uk/wp-content/uploads/2021/10/OSCB-Annual-Report-2020-21.pdf"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4" name="Straight Connector 7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11984-EBE4-4956-8EE9-F44F8F576AD9}"/>
              </a:ext>
            </a:extLst>
          </p:cNvPr>
          <p:cNvSpPr>
            <a:spLocks noGrp="1"/>
          </p:cNvSpPr>
          <p:nvPr>
            <p:ph type="ctrTitle"/>
          </p:nvPr>
        </p:nvSpPr>
        <p:spPr>
          <a:xfrm>
            <a:off x="526073" y="4759399"/>
            <a:ext cx="11139854" cy="930447"/>
          </a:xfrm>
        </p:spPr>
        <p:txBody>
          <a:bodyPr>
            <a:normAutofit/>
          </a:bodyPr>
          <a:lstStyle/>
          <a:p>
            <a:r>
              <a:rPr lang="en-GB" sz="5400" dirty="0">
                <a:solidFill>
                  <a:srgbClr val="FFFFFF"/>
                </a:solidFill>
              </a:rPr>
              <a:t>OSCB update</a:t>
            </a:r>
          </a:p>
        </p:txBody>
      </p:sp>
      <p:sp>
        <p:nvSpPr>
          <p:cNvPr id="3" name="Subtitle 2">
            <a:extLst>
              <a:ext uri="{FF2B5EF4-FFF2-40B4-BE49-F238E27FC236}">
                <a16:creationId xmlns:a16="http://schemas.microsoft.com/office/drawing/2014/main" id="{0E382139-ABAA-4E25-893C-5854CA51BE64}"/>
              </a:ext>
            </a:extLst>
          </p:cNvPr>
          <p:cNvSpPr>
            <a:spLocks noGrp="1"/>
          </p:cNvSpPr>
          <p:nvPr>
            <p:ph type="subTitle" idx="1"/>
          </p:nvPr>
        </p:nvSpPr>
        <p:spPr>
          <a:xfrm>
            <a:off x="1339362" y="5815698"/>
            <a:ext cx="9144000" cy="420001"/>
          </a:xfrm>
        </p:spPr>
        <p:txBody>
          <a:bodyPr>
            <a:noAutofit/>
          </a:bodyPr>
          <a:lstStyle/>
          <a:p>
            <a:r>
              <a:rPr lang="en-GB" sz="2800" b="1" dirty="0">
                <a:solidFill>
                  <a:srgbClr val="FFCC7C"/>
                </a:solidFill>
              </a:rPr>
              <a:t>December 2021</a:t>
            </a:r>
          </a:p>
        </p:txBody>
      </p:sp>
      <p:pic>
        <p:nvPicPr>
          <p:cNvPr id="6" name="Picture 5">
            <a:extLst>
              <a:ext uri="{FF2B5EF4-FFF2-40B4-BE49-F238E27FC236}">
                <a16:creationId xmlns:a16="http://schemas.microsoft.com/office/drawing/2014/main" id="{D2AB6611-A097-44AA-8784-56618F3BEFBD}"/>
              </a:ext>
            </a:extLst>
          </p:cNvPr>
          <p:cNvPicPr>
            <a:picLocks noChangeAspect="1"/>
          </p:cNvPicPr>
          <p:nvPr/>
        </p:nvPicPr>
        <p:blipFill>
          <a:blip r:embed="rId2"/>
          <a:stretch>
            <a:fillRect/>
          </a:stretch>
        </p:blipFill>
        <p:spPr>
          <a:xfrm>
            <a:off x="320040" y="826632"/>
            <a:ext cx="5455917" cy="2959834"/>
          </a:xfrm>
          <a:prstGeom prst="rect">
            <a:avLst/>
          </a:prstGeom>
        </p:spPr>
      </p:pic>
      <p:pic>
        <p:nvPicPr>
          <p:cNvPr id="4" name="Picture 3">
            <a:extLst>
              <a:ext uri="{FF2B5EF4-FFF2-40B4-BE49-F238E27FC236}">
                <a16:creationId xmlns:a16="http://schemas.microsoft.com/office/drawing/2014/main" id="{A54ABDAE-0843-4324-B700-DA1939DD0234}"/>
              </a:ext>
            </a:extLst>
          </p:cNvPr>
          <p:cNvPicPr>
            <a:picLocks noChangeAspect="1"/>
          </p:cNvPicPr>
          <p:nvPr/>
        </p:nvPicPr>
        <p:blipFill>
          <a:blip r:embed="rId3"/>
          <a:stretch>
            <a:fillRect/>
          </a:stretch>
        </p:blipFill>
        <p:spPr>
          <a:xfrm>
            <a:off x="6416043" y="1078968"/>
            <a:ext cx="5455917" cy="2455162"/>
          </a:xfrm>
          <a:prstGeom prst="rect">
            <a:avLst/>
          </a:prstGeom>
        </p:spPr>
      </p:pic>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78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A81D5-CC5B-4F07-8AA1-44D0D5E0AEC4}"/>
              </a:ext>
            </a:extLst>
          </p:cNvPr>
          <p:cNvSpPr>
            <a:spLocks noGrp="1"/>
          </p:cNvSpPr>
          <p:nvPr>
            <p:ph type="title"/>
          </p:nvPr>
        </p:nvSpPr>
        <p:spPr>
          <a:xfrm>
            <a:off x="4657346" y="312040"/>
            <a:ext cx="6909216" cy="1858403"/>
          </a:xfrm>
        </p:spPr>
        <p:txBody>
          <a:bodyPr vert="horz" lIns="91440" tIns="45720" rIns="91440" bIns="45720" rtlCol="0" anchor="b">
            <a:normAutofit/>
          </a:bodyPr>
          <a:lstStyle/>
          <a:p>
            <a:r>
              <a:rPr lang="en-US" sz="5400" b="1" dirty="0"/>
              <a:t>The ‘</a:t>
            </a:r>
            <a:r>
              <a:rPr lang="en-US" sz="5400" b="1" dirty="0">
                <a:hlinkClick r:id="rId3"/>
              </a:rPr>
              <a:t>Threshold of needs</a:t>
            </a:r>
            <a:r>
              <a:rPr lang="en-US" sz="5400" b="1" dirty="0"/>
              <a:t>’ has been updated:</a:t>
            </a:r>
          </a:p>
        </p:txBody>
      </p:sp>
      <p:pic>
        <p:nvPicPr>
          <p:cNvPr id="9" name="Content Placeholder 6">
            <a:extLst>
              <a:ext uri="{FF2B5EF4-FFF2-40B4-BE49-F238E27FC236}">
                <a16:creationId xmlns:a16="http://schemas.microsoft.com/office/drawing/2014/main" id="{EB5DA218-4EFE-44E8-870A-6D02A5FD1680}"/>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12394" r="12566"/>
          <a:stretch/>
        </p:blipFill>
        <p:spPr>
          <a:xfrm>
            <a:off x="-42619" y="-92354"/>
            <a:ext cx="4835647"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FC20A33C-942E-4D4B-8EEA-E096B8EE937B}"/>
              </a:ext>
            </a:extLst>
          </p:cNvPr>
          <p:cNvSpPr/>
          <p:nvPr/>
        </p:nvSpPr>
        <p:spPr>
          <a:xfrm>
            <a:off x="4977385" y="2613957"/>
            <a:ext cx="6891527" cy="313601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a:lnSpc>
                <a:spcPct val="90000"/>
              </a:lnSpc>
              <a:spcAft>
                <a:spcPts val="600"/>
              </a:spcAft>
            </a:pPr>
            <a:r>
              <a:rPr lang="en-US" sz="4000" dirty="0">
                <a:solidFill>
                  <a:schemeClr val="tx1"/>
                </a:solidFill>
              </a:rPr>
              <a:t>This provides advice on :</a:t>
            </a:r>
          </a:p>
          <a:p>
            <a:pPr>
              <a:lnSpc>
                <a:spcPct val="90000"/>
              </a:lnSpc>
              <a:spcAft>
                <a:spcPts val="600"/>
              </a:spcAft>
            </a:pPr>
            <a:r>
              <a:rPr lang="en-US" sz="4000" b="1" dirty="0">
                <a:solidFill>
                  <a:schemeClr val="tx1"/>
                </a:solidFill>
              </a:rPr>
              <a:t>What</a:t>
            </a:r>
            <a:r>
              <a:rPr lang="en-US" sz="4000" dirty="0">
                <a:solidFill>
                  <a:schemeClr val="tx1"/>
                </a:solidFill>
              </a:rPr>
              <a:t> to do  and </a:t>
            </a:r>
            <a:r>
              <a:rPr lang="en-US" sz="4000" b="1" dirty="0">
                <a:solidFill>
                  <a:schemeClr val="tx1"/>
                </a:solidFill>
              </a:rPr>
              <a:t>When</a:t>
            </a:r>
            <a:r>
              <a:rPr lang="en-US" sz="4000" dirty="0">
                <a:solidFill>
                  <a:schemeClr val="tx1"/>
                </a:solidFill>
              </a:rPr>
              <a:t>, to ensure that children and families get the </a:t>
            </a:r>
            <a:r>
              <a:rPr lang="en-US" sz="4000" b="1" dirty="0">
                <a:solidFill>
                  <a:schemeClr val="tx1"/>
                </a:solidFill>
              </a:rPr>
              <a:t>right support at the right time</a:t>
            </a:r>
          </a:p>
          <a:p>
            <a:pPr indent="-228600">
              <a:lnSpc>
                <a:spcPct val="90000"/>
              </a:lnSpc>
              <a:spcAft>
                <a:spcPts val="600"/>
              </a:spcAft>
              <a:buFont typeface="Arial" panose="020B0604020202020204" pitchFamily="34" charset="0"/>
              <a:buChar char="•"/>
            </a:pPr>
            <a:endParaRPr lang="en-US" sz="2200" dirty="0">
              <a:solidFill>
                <a:schemeClr val="tx1"/>
              </a:solidFill>
            </a:endParaRPr>
          </a:p>
        </p:txBody>
      </p:sp>
      <p:pic>
        <p:nvPicPr>
          <p:cNvPr id="4" name="Picture 3">
            <a:extLst>
              <a:ext uri="{FF2B5EF4-FFF2-40B4-BE49-F238E27FC236}">
                <a16:creationId xmlns:a16="http://schemas.microsoft.com/office/drawing/2014/main" id="{AA3C990E-FF92-4D3F-9761-9941A7320DAD}"/>
              </a:ext>
            </a:extLst>
          </p:cNvPr>
          <p:cNvPicPr>
            <a:picLocks noChangeAspect="1"/>
          </p:cNvPicPr>
          <p:nvPr/>
        </p:nvPicPr>
        <p:blipFill>
          <a:blip r:embed="rId5"/>
          <a:stretch>
            <a:fillRect/>
          </a:stretch>
        </p:blipFill>
        <p:spPr>
          <a:xfrm>
            <a:off x="10443970" y="6044726"/>
            <a:ext cx="1603245" cy="720910"/>
          </a:xfrm>
          <a:prstGeom prst="rect">
            <a:avLst/>
          </a:prstGeom>
        </p:spPr>
      </p:pic>
    </p:spTree>
    <p:extLst>
      <p:ext uri="{BB962C8B-B14F-4D97-AF65-F5344CB8AC3E}">
        <p14:creationId xmlns:p14="http://schemas.microsoft.com/office/powerpoint/2010/main" val="140761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7A81D5-CC5B-4F07-8AA1-44D0D5E0AEC4}"/>
              </a:ext>
            </a:extLst>
          </p:cNvPr>
          <p:cNvSpPr>
            <a:spLocks noGrp="1"/>
          </p:cNvSpPr>
          <p:nvPr>
            <p:ph type="title"/>
          </p:nvPr>
        </p:nvSpPr>
        <p:spPr>
          <a:xfrm>
            <a:off x="333809" y="3429000"/>
            <a:ext cx="3197013" cy="2743200"/>
          </a:xfrm>
        </p:spPr>
        <p:txBody>
          <a:bodyPr anchor="t">
            <a:normAutofit/>
          </a:bodyPr>
          <a:lstStyle/>
          <a:p>
            <a:pPr algn="ctr"/>
            <a:r>
              <a:rPr lang="en-GB" sz="4800" b="1" dirty="0">
                <a:solidFill>
                  <a:schemeClr val="bg1"/>
                </a:solidFill>
              </a:rPr>
              <a:t>Changes to </a:t>
            </a:r>
            <a:r>
              <a:rPr lang="en-GB" sz="4800" b="1" dirty="0">
                <a:solidFill>
                  <a:schemeClr val="bg1"/>
                </a:solidFill>
                <a:hlinkClick r:id="rId3">
                  <a:extLst>
                    <a:ext uri="{A12FA001-AC4F-418D-AE19-62706E023703}">
                      <ahyp:hlinkClr xmlns:ahyp="http://schemas.microsoft.com/office/drawing/2018/hyperlinkcolor" val="tx"/>
                    </a:ext>
                  </a:extLst>
                </a:hlinkClick>
              </a:rPr>
              <a:t>LCSS</a:t>
            </a:r>
            <a:r>
              <a:rPr lang="en-GB" sz="4800" b="1" dirty="0">
                <a:solidFill>
                  <a:schemeClr val="bg1"/>
                </a:solidFill>
              </a:rPr>
              <a:t>: </a:t>
            </a:r>
            <a:br>
              <a:rPr lang="en-GB" sz="4800" b="1" dirty="0">
                <a:solidFill>
                  <a:schemeClr val="bg1"/>
                </a:solidFill>
              </a:rPr>
            </a:br>
            <a:br>
              <a:rPr lang="en-GB" sz="4800" b="1" dirty="0">
                <a:solidFill>
                  <a:schemeClr val="bg1"/>
                </a:solidFill>
              </a:rPr>
            </a:br>
            <a:r>
              <a:rPr lang="en-GB" sz="1800" b="1" dirty="0">
                <a:solidFill>
                  <a:schemeClr val="accent5">
                    <a:lumMod val="40000"/>
                    <a:lumOff val="60000"/>
                  </a:schemeClr>
                </a:solidFill>
                <a:effectLst/>
                <a:latin typeface="Arial" panose="020B0604020202020204" pitchFamily="34" charset="0"/>
                <a:ea typeface="Calibri" panose="020F0502020204030204" pitchFamily="34" charset="0"/>
              </a:rPr>
              <a:t>22 November – 28 February 2022</a:t>
            </a:r>
            <a:endParaRPr lang="en-GB" sz="4800" b="1" dirty="0">
              <a:solidFill>
                <a:schemeClr val="accent5">
                  <a:lumMod val="40000"/>
                  <a:lumOff val="60000"/>
                </a:schemeClr>
              </a:solidFill>
            </a:endParaRPr>
          </a:p>
        </p:txBody>
      </p:sp>
      <p:pic>
        <p:nvPicPr>
          <p:cNvPr id="5" name="Picture 4">
            <a:extLst>
              <a:ext uri="{FF2B5EF4-FFF2-40B4-BE49-F238E27FC236}">
                <a16:creationId xmlns:a16="http://schemas.microsoft.com/office/drawing/2014/main" id="{D67A8AA7-32E5-483C-9FA2-45CC9A006BA7}"/>
              </a:ext>
            </a:extLst>
          </p:cNvPr>
          <p:cNvPicPr>
            <a:picLocks noChangeAspect="1"/>
          </p:cNvPicPr>
          <p:nvPr/>
        </p:nvPicPr>
        <p:blipFill>
          <a:blip r:embed="rId4"/>
          <a:stretch>
            <a:fillRect/>
          </a:stretch>
        </p:blipFill>
        <p:spPr>
          <a:xfrm>
            <a:off x="10566368" y="5969980"/>
            <a:ext cx="914400" cy="410262"/>
          </a:xfrm>
          <a:prstGeom prst="rect">
            <a:avLst/>
          </a:prstGeom>
        </p:spPr>
      </p:pic>
      <p:sp>
        <p:nvSpPr>
          <p:cNvPr id="3" name="Content Placeholder 2">
            <a:extLst>
              <a:ext uri="{FF2B5EF4-FFF2-40B4-BE49-F238E27FC236}">
                <a16:creationId xmlns:a16="http://schemas.microsoft.com/office/drawing/2014/main" id="{4D049D55-18DE-4F7E-AC4B-FE5D2E1400BB}"/>
              </a:ext>
            </a:extLst>
          </p:cNvPr>
          <p:cNvSpPr>
            <a:spLocks noGrp="1"/>
          </p:cNvSpPr>
          <p:nvPr>
            <p:ph idx="1"/>
          </p:nvPr>
        </p:nvSpPr>
        <p:spPr>
          <a:xfrm>
            <a:off x="4198444" y="477759"/>
            <a:ext cx="7278112" cy="5902484"/>
          </a:xfrm>
        </p:spPr>
        <p:txBody>
          <a:bodyPr anchor="ctr">
            <a:normAutofit/>
          </a:bodyPr>
          <a:lstStyle/>
          <a:p>
            <a:pPr marL="0" indent="0">
              <a:buNone/>
            </a:pPr>
            <a:r>
              <a:rPr lang="en-GB" sz="2400" b="1" dirty="0">
                <a:solidFill>
                  <a:srgbClr val="0070C0"/>
                </a:solidFill>
                <a:effectLst/>
                <a:latin typeface="Arial" panose="020B0604020202020204" pitchFamily="34" charset="0"/>
                <a:ea typeface="Calibri" panose="020F0502020204030204" pitchFamily="34" charset="0"/>
              </a:rPr>
              <a:t>Advice and consultation including No Names Consultations</a:t>
            </a:r>
            <a:endParaRPr lang="en-GB" sz="3200" dirty="0"/>
          </a:p>
          <a:p>
            <a:r>
              <a:rPr lang="en-GB" sz="2400" dirty="0"/>
              <a:t>This will continue</a:t>
            </a:r>
          </a:p>
          <a:p>
            <a:r>
              <a:rPr lang="en-GB" sz="2400" dirty="0"/>
              <a:t>It will be provided by MASH  - </a:t>
            </a:r>
            <a:r>
              <a:rPr lang="en-GB" sz="1800" b="1" dirty="0">
                <a:effectLst/>
                <a:latin typeface="Arial" panose="020B0604020202020204" pitchFamily="34" charset="0"/>
                <a:ea typeface="Calibri" panose="020F0502020204030204" pitchFamily="34" charset="0"/>
              </a:rPr>
              <a:t>0333 014 3325.</a:t>
            </a:r>
          </a:p>
          <a:p>
            <a:pPr marL="0" indent="0">
              <a:buNone/>
            </a:pPr>
            <a:endParaRPr lang="en-GB" sz="1800" b="1" dirty="0">
              <a:latin typeface="Arial" panose="020B0604020202020204" pitchFamily="34" charset="0"/>
            </a:endParaRPr>
          </a:p>
          <a:p>
            <a:pPr marL="0" indent="0">
              <a:buNone/>
            </a:pPr>
            <a:endParaRPr lang="en-GB" sz="1800" b="1" dirty="0">
              <a:latin typeface="Arial" panose="020B0604020202020204" pitchFamily="34" charset="0"/>
            </a:endParaRPr>
          </a:p>
          <a:p>
            <a:pPr marL="0" indent="0">
              <a:buNone/>
            </a:pPr>
            <a:r>
              <a:rPr lang="en-GB" sz="2400" b="1" dirty="0">
                <a:solidFill>
                  <a:srgbClr val="0070C0"/>
                </a:solidFill>
                <a:latin typeface="Arial" panose="020B0604020202020204" pitchFamily="34" charset="0"/>
                <a:ea typeface="Calibri" panose="020F0502020204030204" pitchFamily="34" charset="0"/>
              </a:rPr>
              <a:t>Guidance on new EHAs and TAFs </a:t>
            </a:r>
            <a:endParaRPr lang="en-GB" sz="3200" dirty="0"/>
          </a:p>
          <a:p>
            <a:r>
              <a:rPr lang="en-GB" sz="2400" dirty="0"/>
              <a:t>Support via phone &amp; MS Teams will continue where it has already been decided that EHA will be done and help is needed to:</a:t>
            </a:r>
          </a:p>
          <a:p>
            <a:pPr lvl="1"/>
            <a:r>
              <a:rPr lang="en-GB" sz="2000" dirty="0"/>
              <a:t>Complete the EHA</a:t>
            </a:r>
          </a:p>
          <a:p>
            <a:pPr lvl="1"/>
            <a:r>
              <a:rPr lang="en-GB" sz="2000" dirty="0"/>
              <a:t>Arrange the first team around the family meeting for families where an EHA has been arranged. </a:t>
            </a:r>
          </a:p>
          <a:p>
            <a:endParaRPr lang="en-GB" sz="2400" dirty="0"/>
          </a:p>
        </p:txBody>
      </p:sp>
    </p:spTree>
    <p:extLst>
      <p:ext uri="{BB962C8B-B14F-4D97-AF65-F5344CB8AC3E}">
        <p14:creationId xmlns:p14="http://schemas.microsoft.com/office/powerpoint/2010/main" val="389586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45E1-061E-40DB-9E38-1AD3DBAB6BBC}"/>
              </a:ext>
            </a:extLst>
          </p:cNvPr>
          <p:cNvSpPr>
            <a:spLocks noGrp="1"/>
          </p:cNvSpPr>
          <p:nvPr>
            <p:ph type="title"/>
          </p:nvPr>
        </p:nvSpPr>
        <p:spPr>
          <a:xfrm>
            <a:off x="427806" y="170646"/>
            <a:ext cx="10515600" cy="1325563"/>
          </a:xfrm>
        </p:spPr>
        <p:txBody>
          <a:bodyPr/>
          <a:lstStyle/>
          <a:p>
            <a:r>
              <a:rPr lang="en-GB" b="1" dirty="0">
                <a:solidFill>
                  <a:schemeClr val="tx1">
                    <a:lumMod val="75000"/>
                    <a:lumOff val="25000"/>
                  </a:schemeClr>
                </a:solidFill>
              </a:rPr>
              <a:t>Challenges and areas for improvement</a:t>
            </a:r>
          </a:p>
        </p:txBody>
      </p:sp>
      <p:graphicFrame>
        <p:nvGraphicFramePr>
          <p:cNvPr id="11" name="Content Placeholder 3">
            <a:extLst>
              <a:ext uri="{FF2B5EF4-FFF2-40B4-BE49-F238E27FC236}">
                <a16:creationId xmlns:a16="http://schemas.microsoft.com/office/drawing/2014/main" id="{DD371493-1741-4946-884F-E3FD56382E02}"/>
              </a:ext>
            </a:extLst>
          </p:cNvPr>
          <p:cNvGraphicFramePr>
            <a:graphicFrameLocks noGrp="1"/>
          </p:cNvGraphicFramePr>
          <p:nvPr>
            <p:ph sz="half" idx="2"/>
            <p:extLst>
              <p:ext uri="{D42A27DB-BD31-4B8C-83A1-F6EECF244321}">
                <p14:modId xmlns:p14="http://schemas.microsoft.com/office/powerpoint/2010/main" val="1378186588"/>
              </p:ext>
            </p:extLst>
          </p:nvPr>
        </p:nvGraphicFramePr>
        <p:xfrm>
          <a:off x="528289" y="1496209"/>
          <a:ext cx="7430006" cy="5035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1AA284D6-5399-4A30-908D-D854517C960F}"/>
              </a:ext>
            </a:extLst>
          </p:cNvPr>
          <p:cNvPicPr>
            <a:picLocks noGrp="1" noChangeAspect="1"/>
          </p:cNvPicPr>
          <p:nvPr>
            <p:ph sz="quarter" idx="4"/>
          </p:nvPr>
        </p:nvPicPr>
        <p:blipFill>
          <a:blip r:embed="rId8"/>
          <a:stretch>
            <a:fillRect/>
          </a:stretch>
        </p:blipFill>
        <p:spPr>
          <a:xfrm>
            <a:off x="8851340" y="3827312"/>
            <a:ext cx="2965522" cy="2613680"/>
          </a:xfrm>
          <a:prstGeom prst="rect">
            <a:avLst/>
          </a:prstGeom>
        </p:spPr>
      </p:pic>
      <p:graphicFrame>
        <p:nvGraphicFramePr>
          <p:cNvPr id="10" name="Table 11">
            <a:extLst>
              <a:ext uri="{FF2B5EF4-FFF2-40B4-BE49-F238E27FC236}">
                <a16:creationId xmlns:a16="http://schemas.microsoft.com/office/drawing/2014/main" id="{97BE28D2-4E0C-45FF-A4E8-8110EF3422AF}"/>
              </a:ext>
            </a:extLst>
          </p:cNvPr>
          <p:cNvGraphicFramePr>
            <a:graphicFrameLocks noGrp="1"/>
          </p:cNvGraphicFramePr>
          <p:nvPr>
            <p:extLst>
              <p:ext uri="{D42A27DB-BD31-4B8C-83A1-F6EECF244321}">
                <p14:modId xmlns:p14="http://schemas.microsoft.com/office/powerpoint/2010/main" val="1041023204"/>
              </p:ext>
            </p:extLst>
          </p:nvPr>
        </p:nvGraphicFramePr>
        <p:xfrm>
          <a:off x="8788626" y="1541364"/>
          <a:ext cx="2875085" cy="1478280"/>
        </p:xfrm>
        <a:graphic>
          <a:graphicData uri="http://schemas.openxmlformats.org/drawingml/2006/table">
            <a:tbl>
              <a:tblPr firstRow="1" bandRow="1">
                <a:tableStyleId>{21E4AEA4-8DFA-4A89-87EB-49C32662AFE0}</a:tableStyleId>
              </a:tblPr>
              <a:tblGrid>
                <a:gridCol w="2875085">
                  <a:extLst>
                    <a:ext uri="{9D8B030D-6E8A-4147-A177-3AD203B41FA5}">
                      <a16:colId xmlns:a16="http://schemas.microsoft.com/office/drawing/2014/main" val="851227982"/>
                    </a:ext>
                  </a:extLst>
                </a:gridCol>
              </a:tblGrid>
              <a:tr h="0">
                <a:tc>
                  <a:txBody>
                    <a:bodyPr/>
                    <a:lstStyle/>
                    <a:p>
                      <a:r>
                        <a:rPr lang="en-GB" dirty="0"/>
                        <a:t>Priorities</a:t>
                      </a:r>
                    </a:p>
                  </a:txBody>
                  <a:tcPr/>
                </a:tc>
                <a:extLst>
                  <a:ext uri="{0D108BD9-81ED-4DB2-BD59-A6C34878D82A}">
                    <a16:rowId xmlns:a16="http://schemas.microsoft.com/office/drawing/2014/main" val="3421764933"/>
                  </a:ext>
                </a:extLst>
              </a:tr>
              <a:tr h="370840">
                <a:tc>
                  <a:txBody>
                    <a:bodyPr/>
                    <a:lstStyle/>
                    <a:p>
                      <a:r>
                        <a:rPr lang="en-GB" sz="1600" dirty="0"/>
                        <a:t>Neglect</a:t>
                      </a:r>
                    </a:p>
                  </a:txBody>
                  <a:tcPr/>
                </a:tc>
                <a:extLst>
                  <a:ext uri="{0D108BD9-81ED-4DB2-BD59-A6C34878D82A}">
                    <a16:rowId xmlns:a16="http://schemas.microsoft.com/office/drawing/2014/main" val="3277396373"/>
                  </a:ext>
                </a:extLst>
              </a:tr>
              <a:tr h="370840">
                <a:tc>
                  <a:txBody>
                    <a:bodyPr/>
                    <a:lstStyle/>
                    <a:p>
                      <a:r>
                        <a:rPr lang="en-GB" sz="1600" dirty="0"/>
                        <a:t>Child exploitation</a:t>
                      </a:r>
                    </a:p>
                  </a:txBody>
                  <a:tcPr/>
                </a:tc>
                <a:extLst>
                  <a:ext uri="{0D108BD9-81ED-4DB2-BD59-A6C34878D82A}">
                    <a16:rowId xmlns:a16="http://schemas.microsoft.com/office/drawing/2014/main" val="4056097527"/>
                  </a:ext>
                </a:extLst>
              </a:tr>
              <a:tr h="370840">
                <a:tc>
                  <a:txBody>
                    <a:bodyPr/>
                    <a:lstStyle/>
                    <a:p>
                      <a:r>
                        <a:rPr lang="en-GB" sz="1600" dirty="0"/>
                        <a:t>Keeping children safe in school</a:t>
                      </a:r>
                    </a:p>
                  </a:txBody>
                  <a:tcPr/>
                </a:tc>
                <a:extLst>
                  <a:ext uri="{0D108BD9-81ED-4DB2-BD59-A6C34878D82A}">
                    <a16:rowId xmlns:a16="http://schemas.microsoft.com/office/drawing/2014/main" val="2202966632"/>
                  </a:ext>
                </a:extLst>
              </a:tr>
            </a:tbl>
          </a:graphicData>
        </a:graphic>
      </p:graphicFrame>
    </p:spTree>
    <p:extLst>
      <p:ext uri="{BB962C8B-B14F-4D97-AF65-F5344CB8AC3E}">
        <p14:creationId xmlns:p14="http://schemas.microsoft.com/office/powerpoint/2010/main" val="32996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4057E8-7A3B-4ED6-8C1B-3F7D000E9C68}"/>
              </a:ext>
            </a:extLst>
          </p:cNvPr>
          <p:cNvSpPr>
            <a:spLocks noGrp="1"/>
          </p:cNvSpPr>
          <p:nvPr>
            <p:ph type="title"/>
          </p:nvPr>
        </p:nvSpPr>
        <p:spPr>
          <a:xfrm>
            <a:off x="524741" y="620392"/>
            <a:ext cx="3808268" cy="5504688"/>
          </a:xfrm>
        </p:spPr>
        <p:txBody>
          <a:bodyPr>
            <a:normAutofit/>
          </a:bodyPr>
          <a:lstStyle/>
          <a:p>
            <a:r>
              <a:rPr lang="en-GB" sz="4700" b="1" dirty="0">
                <a:solidFill>
                  <a:schemeClr val="bg1"/>
                </a:solidFill>
                <a:ea typeface="Calibri" panose="020F0502020204030204" pitchFamily="34" charset="0"/>
              </a:rPr>
              <a:t>Key messages</a:t>
            </a:r>
            <a:br>
              <a:rPr lang="en-GB" sz="4700" b="1" dirty="0">
                <a:solidFill>
                  <a:schemeClr val="bg1"/>
                </a:solidFill>
                <a:ea typeface="Calibri" panose="020F0502020204030204" pitchFamily="34" charset="0"/>
              </a:rPr>
            </a:br>
            <a:br>
              <a:rPr lang="en-GB" sz="4700" b="1" dirty="0">
                <a:solidFill>
                  <a:schemeClr val="bg1"/>
                </a:solidFill>
                <a:ea typeface="Calibri" panose="020F0502020204030204" pitchFamily="34" charset="0"/>
              </a:rPr>
            </a:br>
            <a:r>
              <a:rPr lang="en-GB" sz="3200" b="1" dirty="0">
                <a:solidFill>
                  <a:schemeClr val="bg1"/>
                </a:solidFill>
                <a:ea typeface="Calibri" panose="020F0502020204030204" pitchFamily="34" charset="0"/>
              </a:rPr>
              <a:t>See </a:t>
            </a:r>
            <a:r>
              <a:rPr lang="en-GB" sz="3600" b="1" dirty="0">
                <a:solidFill>
                  <a:schemeClr val="bg1"/>
                </a:solidFill>
                <a:ea typeface="Calibri" panose="020F0502020204030204" pitchFamily="34" charset="0"/>
                <a:hlinkClick r:id="rId3">
                  <a:extLst>
                    <a:ext uri="{A12FA001-AC4F-418D-AE19-62706E023703}">
                      <ahyp:hlinkClr xmlns:ahyp="http://schemas.microsoft.com/office/drawing/2018/hyperlinkcolor" val="tx"/>
                    </a:ext>
                  </a:extLst>
                </a:hlinkClick>
              </a:rPr>
              <a:t>OSCB Annual Report 2020/2021 </a:t>
            </a:r>
            <a:br>
              <a:rPr lang="en-GB" sz="4700" b="1" dirty="0">
                <a:solidFill>
                  <a:schemeClr val="bg1"/>
                </a:solidFill>
                <a:ea typeface="Calibri" panose="020F0502020204030204" pitchFamily="34" charset="0"/>
              </a:rPr>
            </a:br>
            <a:endParaRPr lang="en-GB" sz="4700" dirty="0">
              <a:solidFill>
                <a:schemeClr val="bg1"/>
              </a:solidFill>
            </a:endParaRPr>
          </a:p>
        </p:txBody>
      </p:sp>
      <p:graphicFrame>
        <p:nvGraphicFramePr>
          <p:cNvPr id="6" name="Content Placeholder 3">
            <a:extLst>
              <a:ext uri="{FF2B5EF4-FFF2-40B4-BE49-F238E27FC236}">
                <a16:creationId xmlns:a16="http://schemas.microsoft.com/office/drawing/2014/main" id="{D3F0592D-702B-49EA-993D-E009A66CD73D}"/>
              </a:ext>
            </a:extLst>
          </p:cNvPr>
          <p:cNvGraphicFramePr>
            <a:graphicFrameLocks noGrp="1"/>
          </p:cNvGraphicFramePr>
          <p:nvPr>
            <p:ph idx="1"/>
            <p:extLst>
              <p:ext uri="{D42A27DB-BD31-4B8C-83A1-F6EECF244321}">
                <p14:modId xmlns:p14="http://schemas.microsoft.com/office/powerpoint/2010/main" val="3588583085"/>
              </p:ext>
            </p:extLst>
          </p:nvPr>
        </p:nvGraphicFramePr>
        <p:xfrm>
          <a:off x="5468389" y="141133"/>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313A5924-70D9-4644-B2E6-76C46D1BB5A8}"/>
              </a:ext>
            </a:extLst>
          </p:cNvPr>
          <p:cNvPicPr>
            <a:picLocks noChangeAspect="1"/>
          </p:cNvPicPr>
          <p:nvPr/>
        </p:nvPicPr>
        <p:blipFill>
          <a:blip r:embed="rId9"/>
          <a:stretch>
            <a:fillRect/>
          </a:stretch>
        </p:blipFill>
        <p:spPr>
          <a:xfrm>
            <a:off x="10128784" y="6018038"/>
            <a:ext cx="1603245" cy="720910"/>
          </a:xfrm>
          <a:prstGeom prst="rect">
            <a:avLst/>
          </a:prstGeom>
        </p:spPr>
      </p:pic>
    </p:spTree>
    <p:extLst>
      <p:ext uri="{BB962C8B-B14F-4D97-AF65-F5344CB8AC3E}">
        <p14:creationId xmlns:p14="http://schemas.microsoft.com/office/powerpoint/2010/main" val="1458942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937</Words>
  <Application>Microsoft Office PowerPoint</Application>
  <PresentationFormat>Widescreen</PresentationFormat>
  <Paragraphs>78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OSCB update</vt:lpstr>
      <vt:lpstr>The ‘Threshold of needs’ has been updated:</vt:lpstr>
      <vt:lpstr>Changes to LCSS:   22 November – 28 February 2022</vt:lpstr>
      <vt:lpstr>Challenges and areas for improvement</vt:lpstr>
      <vt:lpstr>Key messages  See OSCB Annual Report 2020/2021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2020-21</dc:title>
  <dc:creator>Bishop, Kay - Safeguarding</dc:creator>
  <cp:lastModifiedBy>Kinnell, Carole - CEF</cp:lastModifiedBy>
  <cp:revision>23</cp:revision>
  <dcterms:created xsi:type="dcterms:W3CDTF">2021-11-24T09:26:52Z</dcterms:created>
  <dcterms:modified xsi:type="dcterms:W3CDTF">2021-12-07T12:23:54Z</dcterms:modified>
</cp:coreProperties>
</file>